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805"/>
    <a:srgbClr val="F63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5BEE-6495-47EE-9BAE-083E87D8721E}" type="datetimeFigureOut">
              <a:rPr lang="hu-HU" smtClean="0"/>
              <a:pPr/>
              <a:t>2014.12.01.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10EF-F214-453B-89AF-D1DFF5A06B0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428604"/>
            <a:ext cx="861107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Footlight MT Light" pitchFamily="18" charset="0"/>
              </a:rPr>
              <a:t>John Paul II was the greatest economist?</a:t>
            </a:r>
            <a:endParaRPr lang="en-US" sz="4000" b="1" dirty="0">
              <a:latin typeface="Footlight MT Light" pitchFamily="18" charset="0"/>
            </a:endParaRPr>
          </a:p>
        </p:txBody>
      </p:sp>
      <p:pic>
        <p:nvPicPr>
          <p:cNvPr id="1026" name="Picture 2" descr="http://ekszi.hu/kep/20140425janospalna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214422"/>
            <a:ext cx="2571767" cy="1928826"/>
          </a:xfrm>
          <a:prstGeom prst="rect">
            <a:avLst/>
          </a:prstGeom>
          <a:noFill/>
        </p:spPr>
      </p:pic>
      <p:pic>
        <p:nvPicPr>
          <p:cNvPr id="1028" name="Picture 4" descr="http://www.angyalszarny.eoldal.hu/img/picture/859/angyal-rozsas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73864"/>
            <a:ext cx="3524238" cy="2659198"/>
          </a:xfrm>
          <a:prstGeom prst="rect">
            <a:avLst/>
          </a:prstGeom>
          <a:noFill/>
        </p:spPr>
      </p:pic>
      <p:pic>
        <p:nvPicPr>
          <p:cNvPr id="1030" name="Picture 6" descr="http://m.blog.hu/ke/kepeskeresztenyseg/image/york_hoar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94"/>
            <a:ext cx="1762114" cy="192882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143372" y="2071678"/>
            <a:ext cx="451059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Footlight MT Light" pitchFamily="18" charset="0"/>
              </a:rPr>
              <a:t>How profit relates to</a:t>
            </a:r>
          </a:p>
          <a:p>
            <a:r>
              <a:rPr lang="hu-HU" sz="4000" b="1" dirty="0">
                <a:latin typeface="Footlight MT Light" pitchFamily="18" charset="0"/>
              </a:rPr>
              <a:t>e</a:t>
            </a:r>
            <a:r>
              <a:rPr lang="en-US" sz="4000" b="1" dirty="0" smtClean="0">
                <a:latin typeface="Footlight MT Light" pitchFamily="18" charset="0"/>
              </a:rPr>
              <a:t>t</a:t>
            </a:r>
            <a:r>
              <a:rPr lang="hu-HU" sz="4000" b="1" dirty="0">
                <a:latin typeface="Footlight MT Light" pitchFamily="18" charset="0"/>
              </a:rPr>
              <a:t>e</a:t>
            </a:r>
            <a:r>
              <a:rPr lang="en-US" sz="4000" b="1" dirty="0" err="1" smtClean="0">
                <a:latin typeface="Footlight MT Light" pitchFamily="18" charset="0"/>
              </a:rPr>
              <a:t>rnal</a:t>
            </a:r>
            <a:r>
              <a:rPr lang="en-US" sz="4000" b="1" dirty="0" smtClean="0">
                <a:latin typeface="Footlight MT Light" pitchFamily="18" charset="0"/>
              </a:rPr>
              <a:t> life?</a:t>
            </a:r>
            <a:endParaRPr lang="en-US" sz="4000" b="1" dirty="0">
              <a:latin typeface="Footlight MT Light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4282" y="5786454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askerville Old Face" pitchFamily="18" charset="0"/>
              </a:rPr>
              <a:t>Sarolta Laura </a:t>
            </a:r>
            <a:r>
              <a:rPr lang="hu-HU" sz="2800" dirty="0" err="1" smtClean="0">
                <a:latin typeface="Baskerville Old Face" pitchFamily="18" charset="0"/>
              </a:rPr>
              <a:t>Baritz</a:t>
            </a:r>
            <a:r>
              <a:rPr lang="hu-HU" sz="2800" dirty="0" smtClean="0">
                <a:latin typeface="Baskerville Old Face" pitchFamily="18" charset="0"/>
              </a:rPr>
              <a:t> OP</a:t>
            </a:r>
            <a:endParaRPr lang="hu-HU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5720" y="1714488"/>
            <a:ext cx="86862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„…The whole justification of trade lay in the intention </a:t>
            </a:r>
          </a:p>
          <a:p>
            <a:r>
              <a:rPr lang="hu-HU" sz="2400" dirty="0" smtClean="0">
                <a:latin typeface="Arial Rounded MT Bold" pitchFamily="34" charset="0"/>
              </a:rPr>
              <a:t>o</a:t>
            </a:r>
            <a:r>
              <a:rPr lang="en-US" sz="2400" dirty="0" smtClean="0">
                <a:latin typeface="Arial Rounded MT Bold" pitchFamily="34" charset="0"/>
              </a:rPr>
              <a:t>f the trader.”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„The object of gain is that by its means man may provide</a:t>
            </a:r>
          </a:p>
          <a:p>
            <a:r>
              <a:rPr lang="hu-HU" sz="2400" dirty="0" smtClean="0">
                <a:latin typeface="Arial Rounded MT Bold" pitchFamily="34" charset="0"/>
              </a:rPr>
              <a:t>f</a:t>
            </a:r>
            <a:r>
              <a:rPr lang="en-US" sz="2400" dirty="0" smtClean="0">
                <a:latin typeface="Arial Rounded MT Bold" pitchFamily="34" charset="0"/>
              </a:rPr>
              <a:t>or himself and others according to their state.  </a:t>
            </a:r>
          </a:p>
          <a:p>
            <a:r>
              <a:rPr lang="hu-HU" sz="2400" dirty="0" smtClean="0">
                <a:latin typeface="Arial Rounded MT Bold" pitchFamily="34" charset="0"/>
              </a:rPr>
              <a:t>T</a:t>
            </a:r>
            <a:r>
              <a:rPr lang="en-US" sz="2400" dirty="0" smtClean="0">
                <a:latin typeface="Arial Rounded MT Bold" pitchFamily="34" charset="0"/>
              </a:rPr>
              <a:t>he object of providing for himself and others is that they</a:t>
            </a:r>
          </a:p>
          <a:p>
            <a:r>
              <a:rPr lang="hu-HU" sz="2400" dirty="0" smtClean="0">
                <a:latin typeface="Arial Rounded MT Bold" pitchFamily="34" charset="0"/>
              </a:rPr>
              <a:t>m</a:t>
            </a:r>
            <a:r>
              <a:rPr lang="en-US" sz="2400" dirty="0" smtClean="0">
                <a:latin typeface="Arial Rounded MT Bold" pitchFamily="34" charset="0"/>
              </a:rPr>
              <a:t>ay be able to live virtuously. The object of a virtuous </a:t>
            </a:r>
          </a:p>
          <a:p>
            <a:r>
              <a:rPr lang="hu-HU" sz="2400" dirty="0" smtClean="0">
                <a:latin typeface="Arial Rounded MT Bold" pitchFamily="34" charset="0"/>
              </a:rPr>
              <a:t>l</a:t>
            </a:r>
            <a:r>
              <a:rPr lang="en-US" sz="2400" dirty="0" err="1" smtClean="0">
                <a:latin typeface="Arial Rounded MT Bold" pitchFamily="34" charset="0"/>
              </a:rPr>
              <a:t>ife</a:t>
            </a:r>
            <a:r>
              <a:rPr lang="en-US" sz="2400" dirty="0" smtClean="0">
                <a:latin typeface="Arial Rounded MT Bold" pitchFamily="34" charset="0"/>
              </a:rPr>
              <a:t> is the attainment of everlasting glory.” </a:t>
            </a:r>
            <a:endParaRPr lang="hu-HU" sz="2400" dirty="0" smtClean="0">
              <a:latin typeface="Arial Rounded MT Bold" pitchFamily="34" charset="0"/>
            </a:endParaRPr>
          </a:p>
          <a:p>
            <a:endParaRPr lang="hu-HU" sz="2400" dirty="0" smtClean="0">
              <a:latin typeface="Arial Rounded MT Bold" pitchFamily="34" charset="0"/>
            </a:endParaRPr>
          </a:p>
          <a:p>
            <a:r>
              <a:rPr lang="hu-HU" sz="2400" dirty="0" smtClean="0">
                <a:latin typeface="Arial Rounded MT Bold" pitchFamily="34" charset="0"/>
              </a:rPr>
              <a:t>						       </a:t>
            </a:r>
            <a:r>
              <a:rPr lang="hu-HU" sz="2000" dirty="0" err="1" smtClean="0">
                <a:latin typeface="Arial Rounded MT Bold" pitchFamily="34" charset="0"/>
              </a:rPr>
              <a:t>In</a:t>
            </a:r>
            <a:r>
              <a:rPr lang="hu-HU" sz="2000" dirty="0" smtClean="0">
                <a:latin typeface="Arial Rounded MT Bold" pitchFamily="34" charset="0"/>
              </a:rPr>
              <a:t>: </a:t>
            </a:r>
            <a:r>
              <a:rPr lang="hu-HU" sz="2000" dirty="0" err="1" smtClean="0">
                <a:latin typeface="Arial Rounded MT Bold" pitchFamily="34" charset="0"/>
              </a:rPr>
              <a:t>Jarrett</a:t>
            </a:r>
            <a:r>
              <a:rPr lang="hu-HU" sz="2000" dirty="0" smtClean="0">
                <a:latin typeface="Arial Rounded MT Bold" pitchFamily="34" charset="0"/>
              </a:rPr>
              <a:t>, B., 2007</a:t>
            </a: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0317" y="571480"/>
            <a:ext cx="9003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  <a:cs typeface="Aharoni" pitchFamily="2" charset="-79"/>
              </a:rPr>
              <a:t>San Antonio: Summa </a:t>
            </a:r>
            <a:r>
              <a:rPr lang="en-US" sz="2800" dirty="0" err="1" smtClean="0">
                <a:latin typeface="Arial Rounded MT Bold" pitchFamily="34" charset="0"/>
                <a:cs typeface="Aharoni" pitchFamily="2" charset="-79"/>
              </a:rPr>
              <a:t>Moralis</a:t>
            </a:r>
            <a:r>
              <a:rPr lang="en-US" sz="2800" dirty="0" smtClean="0">
                <a:latin typeface="Arial Rounded MT Bold" pitchFamily="34" charset="0"/>
                <a:cs typeface="Aharoni" pitchFamily="2" charset="-79"/>
              </a:rPr>
              <a:t>, XV. century, Florence</a:t>
            </a:r>
            <a:endParaRPr lang="en-US" sz="2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6" descr="http://m.blog.hu/ke/kepeskeresztenyseg/image/york_hoar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57826"/>
            <a:ext cx="1044194" cy="1142984"/>
          </a:xfrm>
          <a:prstGeom prst="rect">
            <a:avLst/>
          </a:prstGeom>
          <a:noFill/>
        </p:spPr>
      </p:pic>
      <p:pic>
        <p:nvPicPr>
          <p:cNvPr id="6" name="Picture 4" descr="http://www.angyalszarny.eoldal.hu/img/picture/859/angyal-rozsas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964268"/>
            <a:ext cx="2286016" cy="172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14290"/>
            <a:ext cx="3711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Heavy" pitchFamily="34" charset="0"/>
              </a:rPr>
              <a:t>„GOOD” </a:t>
            </a:r>
          </a:p>
          <a:p>
            <a:r>
              <a:rPr lang="en-US" sz="2400" dirty="0" smtClean="0">
                <a:latin typeface="Franklin Gothic Heavy" pitchFamily="34" charset="0"/>
              </a:rPr>
              <a:t>subjective or objective? </a:t>
            </a:r>
            <a:endParaRPr lang="en-US" sz="2400" dirty="0">
              <a:latin typeface="Franklin Gothic Heavy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04433" y="357166"/>
            <a:ext cx="4039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Heavy" pitchFamily="34" charset="0"/>
              </a:rPr>
              <a:t>HAPPINESS – EUDAIMONIA</a:t>
            </a:r>
          </a:p>
          <a:p>
            <a:r>
              <a:rPr lang="en-US" sz="2000" dirty="0" smtClean="0">
                <a:latin typeface="Franklin Gothic Heavy" pitchFamily="34" charset="0"/>
              </a:rPr>
              <a:t>   - fulfillment by virtues</a:t>
            </a:r>
          </a:p>
          <a:p>
            <a:r>
              <a:rPr lang="en-US" sz="2000" dirty="0" smtClean="0">
                <a:latin typeface="Franklin Gothic Heavy" pitchFamily="34" charset="0"/>
              </a:rPr>
              <a:t>   - human relations</a:t>
            </a:r>
          </a:p>
          <a:p>
            <a:r>
              <a:rPr lang="en-US" sz="2000" dirty="0" smtClean="0">
                <a:latin typeface="Franklin Gothic Heavy" pitchFamily="34" charset="0"/>
              </a:rPr>
              <a:t>   - spiritual life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-286578" y="4143380"/>
            <a:ext cx="3358380" cy="722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357290" y="5843633"/>
            <a:ext cx="5143536" cy="142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785786" y="2143116"/>
            <a:ext cx="197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Franklin Gothic Medium" pitchFamily="34" charset="0"/>
              </a:rPr>
              <a:t>ULTIMATE GOOD</a:t>
            </a:r>
            <a:endParaRPr lang="hu-HU" sz="2000" dirty="0">
              <a:latin typeface="Franklin Gothic Medium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42844" y="3929066"/>
            <a:ext cx="1912127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fulfillment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1802" y="5929330"/>
            <a:ext cx="2221570" cy="46166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2400" dirty="0" smtClean="0"/>
              <a:t>human relations</a:t>
            </a:r>
            <a:endParaRPr lang="hu-HU" sz="2400" dirty="0"/>
          </a:p>
        </p:txBody>
      </p:sp>
      <p:cxnSp>
        <p:nvCxnSpPr>
          <p:cNvPr id="19" name="Egyenes összekötő nyíllal 18"/>
          <p:cNvCxnSpPr>
            <a:stCxn id="13" idx="3"/>
          </p:cNvCxnSpPr>
          <p:nvPr/>
        </p:nvCxnSpPr>
        <p:spPr>
          <a:xfrm flipV="1">
            <a:off x="2762674" y="2071679"/>
            <a:ext cx="880632" cy="2714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3" idx="3"/>
          </p:cNvCxnSpPr>
          <p:nvPr/>
        </p:nvCxnSpPr>
        <p:spPr>
          <a:xfrm>
            <a:off x="2762674" y="2343171"/>
            <a:ext cx="880632" cy="228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3714744" y="1928802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eternal law</a:t>
            </a:r>
            <a:r>
              <a:rPr lang="hu-HU" dirty="0" smtClean="0"/>
              <a:t>;</a:t>
            </a:r>
            <a:r>
              <a:rPr lang="en-US" dirty="0" smtClean="0"/>
              <a:t> natural law</a:t>
            </a:r>
            <a:endParaRPr lang="en-US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643306" y="2428868"/>
            <a:ext cx="307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universal norms; ethical norms</a:t>
            </a:r>
            <a:endParaRPr lang="en-US" dirty="0"/>
          </a:p>
        </p:txBody>
      </p:sp>
      <p:pic>
        <p:nvPicPr>
          <p:cNvPr id="22530" name="Picture 2" descr="http://users.atw.hu/dohanypalota/k%C3%A9pek/cigar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429132"/>
            <a:ext cx="928694" cy="979773"/>
          </a:xfrm>
          <a:prstGeom prst="rect">
            <a:avLst/>
          </a:prstGeom>
          <a:noFill/>
        </p:spPr>
      </p:pic>
      <p:pic>
        <p:nvPicPr>
          <p:cNvPr id="22536" name="Picture 8" descr="http://static4.bigstockphoto.com/thumbs/1/7/1/small2/17164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1214446" cy="807250"/>
          </a:xfrm>
          <a:prstGeom prst="rect">
            <a:avLst/>
          </a:prstGeom>
          <a:noFill/>
        </p:spPr>
      </p:pic>
      <p:sp>
        <p:nvSpPr>
          <p:cNvPr id="28" name="Szövegdoboz 27"/>
          <p:cNvSpPr txBox="1"/>
          <p:nvPr/>
        </p:nvSpPr>
        <p:spPr>
          <a:xfrm>
            <a:off x="5286380" y="3714752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</a:t>
            </a:r>
            <a:r>
              <a:rPr lang="hu-HU" dirty="0" smtClean="0"/>
              <a:t>„</a:t>
            </a:r>
            <a:r>
              <a:rPr lang="en-US" dirty="0" smtClean="0"/>
              <a:t>good</a:t>
            </a:r>
            <a:r>
              <a:rPr lang="hu-HU" dirty="0" smtClean="0"/>
              <a:t>”</a:t>
            </a:r>
            <a:endParaRPr lang="en-US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643042" y="5357826"/>
            <a:ext cx="17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apparent </a:t>
            </a:r>
            <a:r>
              <a:rPr lang="hu-HU" dirty="0" smtClean="0"/>
              <a:t>„</a:t>
            </a:r>
            <a:r>
              <a:rPr lang="en-US" dirty="0" smtClean="0"/>
              <a:t>good</a:t>
            </a:r>
            <a:r>
              <a:rPr lang="hu-HU" dirty="0" smtClean="0"/>
              <a:t>”</a:t>
            </a:r>
            <a:endParaRPr lang="en-US" dirty="0"/>
          </a:p>
        </p:txBody>
      </p:sp>
      <p:pic>
        <p:nvPicPr>
          <p:cNvPr id="11266" name="Picture 2" descr="http://www.bezsoker.hu/hasitottko/images/hm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928694" cy="750099"/>
          </a:xfrm>
          <a:prstGeom prst="rect">
            <a:avLst/>
          </a:prstGeom>
          <a:noFill/>
        </p:spPr>
      </p:pic>
      <p:sp>
        <p:nvSpPr>
          <p:cNvPr id="20" name="Lekerekített téglalap 19"/>
          <p:cNvSpPr/>
          <p:nvPr/>
        </p:nvSpPr>
        <p:spPr>
          <a:xfrm>
            <a:off x="1214414" y="2000240"/>
            <a:ext cx="357190" cy="14287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57158" y="772936"/>
            <a:ext cx="8223059" cy="6085064"/>
            <a:chOff x="2265" y="1022"/>
            <a:chExt cx="7200" cy="5328"/>
          </a:xfrm>
        </p:grpSpPr>
        <p:sp>
          <p:nvSpPr>
            <p:cNvPr id="208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265" y="1022"/>
              <a:ext cx="7200" cy="53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3417" y="1742"/>
              <a:ext cx="576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>
              <a:off x="2553" y="1742"/>
              <a:ext cx="864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2553" y="534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H="1">
              <a:off x="4713" y="1886"/>
              <a:ext cx="955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5668" y="1886"/>
              <a:ext cx="917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4425" y="3470"/>
              <a:ext cx="2448" cy="23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4857" y="3902"/>
              <a:ext cx="1584" cy="144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45" y="4334"/>
              <a:ext cx="1008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Useful good (tool)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7305" y="1886"/>
              <a:ext cx="864" cy="3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8169" y="1886"/>
              <a:ext cx="720" cy="3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7305" y="5630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449" y="5054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7593" y="4478"/>
              <a:ext cx="10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7737" y="3902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7881" y="3182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265" y="4766"/>
              <a:ext cx="86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Being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2553" y="3326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Living being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409" y="2174"/>
              <a:ext cx="1152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Intellectual,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moral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living being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408" y="5522"/>
              <a:ext cx="2017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Hierarchy        Hierarchy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 being           of values   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3273" y="4334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Economic, vital values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141" y="2972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Intellectual, moral values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2409" y="1166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Classical philosophy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Contemplating truth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5145" y="1166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Thomas Aquinas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Ultimate goal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7449" y="1166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Maslow, A.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Transcendent needs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7584" y="5238"/>
              <a:ext cx="1161" cy="3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Physiological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7737" y="4622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Safety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7519" y="4036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Belongingness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7593" y="3326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Self-Esteem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7593" y="2318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Self-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Actualization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425" y="5812"/>
              <a:ext cx="2448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Order of the „goods”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S.Th. I.q.5., a.6.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01" y="4190"/>
              <a:ext cx="1296" cy="43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hu-HU" sz="18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Pleasant good</a:t>
              </a:r>
              <a:endParaRPr lang="hu-H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857" y="3758"/>
              <a:ext cx="1728" cy="115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hu-HU" sz="1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Moral</a:t>
              </a:r>
              <a:r>
                <a:rPr lang="hu-HU" sz="1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 </a:t>
              </a:r>
              <a:r>
                <a:rPr lang="hu-HU" sz="1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good</a:t>
              </a:r>
              <a:endParaRPr lang="hu-H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6441" y="44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6297" y="4478"/>
              <a:ext cx="4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H="1">
              <a:off x="5865" y="447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6873" y="5774"/>
              <a:ext cx="2160" cy="4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Hierarchy of needs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Alford-Naughton [2001], 43.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785918" y="451122"/>
            <a:ext cx="5572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Aristotle: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EXTERNAL GOODS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(tools) –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GOODS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BODY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GOODS OF SOUL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0" y="0"/>
            <a:ext cx="813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 Rounded MT Bold" pitchFamily="34" charset="0"/>
              </a:rPr>
              <a:t>HIERARCHICAL ORDER OF THE „GOOD”-S (VALUES)</a:t>
            </a:r>
            <a:endParaRPr lang="hu-HU" sz="2400" dirty="0">
              <a:latin typeface="Arial Rounded MT Bold" pitchFamily="34" charset="0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7843644" y="6488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Baritz</a:t>
            </a:r>
            <a:r>
              <a:rPr lang="hu-HU" dirty="0" smtClean="0"/>
              <a:t>, 2014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5602" name="Group 2"/>
          <p:cNvGrpSpPr>
            <a:grpSpLocks noChangeAspect="1"/>
          </p:cNvGrpSpPr>
          <p:nvPr/>
        </p:nvGrpSpPr>
        <p:grpSpPr bwMode="auto">
          <a:xfrm>
            <a:off x="714348" y="571480"/>
            <a:ext cx="8429652" cy="3357586"/>
            <a:chOff x="2265" y="540"/>
            <a:chExt cx="7710" cy="5952"/>
          </a:xfrm>
        </p:grpSpPr>
        <p:sp>
          <p:nvSpPr>
            <p:cNvPr id="256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65" y="1020"/>
              <a:ext cx="7200" cy="547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520" y="540"/>
              <a:ext cx="7455" cy="17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hu-HU" sz="16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1.- 2.</a:t>
              </a: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sz="16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DIMENSIONS			            3. DIMENSION</a:t>
              </a:r>
              <a:endParaRPr kumimoji="0" lang="hu-H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FOUNDATIONAL GOODS		                                   EXCELLENT GOODS</a:t>
              </a:r>
              <a:endParaRPr kumimoji="0" lang="hu-H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		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(infinite values)</a:t>
              </a:r>
              <a:endParaRPr kumimoji="0" lang="en-US" sz="9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we strive for them to obtain					we strive for them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other goods, they are 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tools	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for their own sake, they are 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goals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H="1">
              <a:off x="7449" y="2892"/>
              <a:ext cx="158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7449" y="2892"/>
              <a:ext cx="1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7593" y="2892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Moral goods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H="1">
              <a:off x="5145" y="3324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5145" y="3324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H="1">
              <a:off x="2697" y="3756"/>
              <a:ext cx="24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5577" y="3468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Pleasant goods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985" y="3900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Useful goods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2985" y="4332"/>
              <a:ext cx="1584" cy="1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Investment goods,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Marketing strategy,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Financial means,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Profit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4857" y="3900"/>
              <a:ext cx="3312" cy="18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Nice work	             Value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environment,	             character of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Job </a:t>
              </a:r>
              <a:r>
                <a:rPr lang="hu-HU" sz="12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                          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the environment,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satisfaction,                  Recreation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Cultural	             value of the   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economic	              environment 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atmosphere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7879" y="3382"/>
              <a:ext cx="1586" cy="2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Reciprocity,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Relational goods,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Cooperation,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Gratuitousness,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Generosity,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Trust,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Solidarity,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Justice,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Temperance.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0" y="0"/>
            <a:ext cx="520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 Rounded MT Bold" pitchFamily="34" charset="0"/>
              </a:rPr>
              <a:t>THREE DIMENSIONAL ECONOMY</a:t>
            </a:r>
            <a:endParaRPr lang="hu-HU" sz="2400" dirty="0">
              <a:latin typeface="Arial Rounded MT Bold" pitchFamily="34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5624" name="Group 24"/>
          <p:cNvGrpSpPr>
            <a:grpSpLocks noChangeAspect="1"/>
          </p:cNvGrpSpPr>
          <p:nvPr/>
        </p:nvGrpSpPr>
        <p:grpSpPr bwMode="auto">
          <a:xfrm>
            <a:off x="1857356" y="4214818"/>
            <a:ext cx="5425479" cy="2500306"/>
            <a:chOff x="2265" y="10830"/>
            <a:chExt cx="5616" cy="2736"/>
          </a:xfrm>
        </p:grpSpPr>
        <p:sp>
          <p:nvSpPr>
            <p:cNvPr id="2563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265" y="10830"/>
              <a:ext cx="5616" cy="273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5631" name="Oval 31"/>
            <p:cNvSpPr>
              <a:spLocks noChangeArrowheads="1"/>
            </p:cNvSpPr>
            <p:nvPr/>
          </p:nvSpPr>
          <p:spPr bwMode="auto">
            <a:xfrm>
              <a:off x="2409" y="11982"/>
              <a:ext cx="5184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30" name="Oval 30"/>
            <p:cNvSpPr>
              <a:spLocks noChangeArrowheads="1"/>
            </p:cNvSpPr>
            <p:nvPr/>
          </p:nvSpPr>
          <p:spPr bwMode="auto">
            <a:xfrm>
              <a:off x="3273" y="12414"/>
              <a:ext cx="360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V="1">
              <a:off x="2692" y="11406"/>
              <a:ext cx="2453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H="1" flipV="1">
              <a:off x="5145" y="11406"/>
              <a:ext cx="2168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4425" y="10974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Ultimate Goal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561" y="12558"/>
              <a:ext cx="3168" cy="43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hu-HU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Narrow"/>
                </a:rPr>
                <a:t>Foundational goods=Useful good</a:t>
              </a:r>
              <a:endParaRPr lang="hu-HU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Narrow"/>
              </a:endParaRPr>
            </a:p>
          </p:txBody>
        </p:sp>
        <p:sp>
          <p:nvSpPr>
            <p:cNvPr id="2562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129" y="12270"/>
              <a:ext cx="3888" cy="28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hu-HU" sz="20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Narrow"/>
                </a:rPr>
                <a:t>Excellent goods=Moral good</a:t>
              </a:r>
              <a:endParaRPr lang="hu-HU" sz="20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Narrow"/>
              </a:endParaRPr>
            </a:p>
          </p:txBody>
        </p:sp>
      </p:grpSp>
      <p:sp>
        <p:nvSpPr>
          <p:cNvPr id="29" name="Szövegdoboz 28"/>
          <p:cNvSpPr txBox="1"/>
          <p:nvPr/>
        </p:nvSpPr>
        <p:spPr>
          <a:xfrm>
            <a:off x="5635860" y="6488668"/>
            <a:ext cx="35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Baritz</a:t>
            </a:r>
            <a:r>
              <a:rPr lang="hu-HU" dirty="0" smtClean="0"/>
              <a:t>,2014; </a:t>
            </a:r>
            <a:r>
              <a:rPr lang="hu-HU" dirty="0" err="1" smtClean="0"/>
              <a:t>Alford-Naughton</a:t>
            </a:r>
            <a:r>
              <a:rPr lang="hu-HU" dirty="0" smtClean="0"/>
              <a:t>, 2001</a:t>
            </a:r>
            <a:endParaRPr lang="hu-HU" dirty="0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0" y="38576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Market mechanisms are valid in the realm of foundational goods!</a:t>
            </a:r>
            <a:endParaRPr kumimoji="0" 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Goal of economy: common good.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6858016" y="2214554"/>
            <a:ext cx="1071570" cy="17145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6636" name="Group 12"/>
          <p:cNvGrpSpPr>
            <a:grpSpLocks noChangeAspect="1"/>
          </p:cNvGrpSpPr>
          <p:nvPr/>
        </p:nvGrpSpPr>
        <p:grpSpPr bwMode="auto">
          <a:xfrm>
            <a:off x="0" y="0"/>
            <a:ext cx="9144364" cy="6429396"/>
            <a:chOff x="2274" y="968"/>
            <a:chExt cx="9099" cy="6397"/>
          </a:xfrm>
        </p:grpSpPr>
        <p:sp>
          <p:nvSpPr>
            <p:cNvPr id="2664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274" y="968"/>
              <a:ext cx="9000" cy="63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hu-HU" sz="2400" dirty="0" smtClean="0">
                  <a:latin typeface="Arial Rounded MT Bold" pitchFamily="34" charset="0"/>
                </a:rPr>
                <a:t>PLACE AND ROLE OF PROFIT AND MONEY</a:t>
              </a:r>
              <a:endParaRPr lang="hu-HU" sz="2400" dirty="0">
                <a:latin typeface="Arial Rounded MT Bold" pitchFamily="34" charset="0"/>
              </a:endParaRP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733" y="1821"/>
              <a:ext cx="8640" cy="3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Profit centered paradigm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hu-H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Virtue ethical paradigm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PROFIT	an end in itself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</a:t>
              </a: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tool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utility					useful good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rules					serves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its place:	is not on its place, not natural		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</a:t>
              </a: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is on its place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useful good, natural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its goal:	maximization				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serve moral goods, common good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motivation:	greed, accumulation, 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’		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concrete, good goal, </a:t>
              </a:r>
              <a:r>
                <a:rPr lang="hu-HU" sz="12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’(</a:t>
              </a:r>
              <a:r>
                <a:rPr lang="hu-HU" sz="12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chrematistics				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oikonomia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MONEY	ultimate goal				</a:t>
              </a: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servant of the servants</a:t>
              </a:r>
              <a:endPara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		accumulation is subordinated to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		use of money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			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					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2634" y="4664"/>
              <a:ext cx="3420" cy="23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32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MONEY</a:t>
              </a:r>
              <a:endPara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7494" y="5054"/>
              <a:ext cx="3420" cy="2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Excellent goods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7854" y="6008"/>
              <a:ext cx="2700" cy="12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Foundational</a:t>
              </a:r>
              <a:r>
                <a:rPr kumimoji="0" lang="hu-HU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goods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8574" y="6548"/>
              <a:ext cx="126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money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8034" y="546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V="1">
              <a:off x="7890" y="4523"/>
              <a:ext cx="1374" cy="9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 flipV="1">
              <a:off x="9264" y="4493"/>
              <a:ext cx="144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7843644" y="6488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Baritz</a:t>
            </a:r>
            <a:r>
              <a:rPr lang="hu-HU" dirty="0" smtClean="0"/>
              <a:t>, 2014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14282" y="357166"/>
            <a:ext cx="8567738" cy="3816310"/>
            <a:chOff x="2198" y="5329"/>
            <a:chExt cx="7200" cy="3208"/>
          </a:xfrm>
        </p:grpSpPr>
        <p:sp>
          <p:nvSpPr>
            <p:cNvPr id="142339" name="AutoShape 3"/>
            <p:cNvSpPr>
              <a:spLocks noChangeAspect="1" noChangeArrowheads="1"/>
            </p:cNvSpPr>
            <p:nvPr/>
          </p:nvSpPr>
          <p:spPr bwMode="auto">
            <a:xfrm>
              <a:off x="2198" y="5369"/>
              <a:ext cx="7200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40" name="Oval 4"/>
            <p:cNvSpPr>
              <a:spLocks noChangeArrowheads="1"/>
            </p:cNvSpPr>
            <p:nvPr/>
          </p:nvSpPr>
          <p:spPr bwMode="auto">
            <a:xfrm>
              <a:off x="2918" y="6665"/>
              <a:ext cx="1152" cy="11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/>
                <a:t>  </a:t>
              </a:r>
              <a:r>
                <a:rPr lang="en-US" sz="1600" b="1" i="1" dirty="0" smtClean="0"/>
                <a:t>Useful goods</a:t>
              </a:r>
              <a:endParaRPr lang="en-US" sz="1600" b="1" dirty="0"/>
            </a:p>
          </p:txBody>
        </p:sp>
        <p:sp>
          <p:nvSpPr>
            <p:cNvPr id="142341" name="Oval 5"/>
            <p:cNvSpPr>
              <a:spLocks noChangeArrowheads="1"/>
            </p:cNvSpPr>
            <p:nvPr/>
          </p:nvSpPr>
          <p:spPr bwMode="auto">
            <a:xfrm>
              <a:off x="7150" y="6950"/>
              <a:ext cx="1152" cy="9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/>
                <a:t>   </a:t>
              </a:r>
              <a:r>
                <a:rPr lang="en-US" sz="1600" b="1" i="1" dirty="0" smtClean="0"/>
                <a:t>Useful goods</a:t>
              </a:r>
              <a:endParaRPr lang="en-US" sz="1600" b="1" dirty="0"/>
            </a:p>
          </p:txBody>
        </p:sp>
        <p:sp>
          <p:nvSpPr>
            <p:cNvPr id="142342" name="Oval 6"/>
            <p:cNvSpPr>
              <a:spLocks noChangeArrowheads="1"/>
            </p:cNvSpPr>
            <p:nvPr/>
          </p:nvSpPr>
          <p:spPr bwMode="auto">
            <a:xfrm>
              <a:off x="6662" y="6377"/>
              <a:ext cx="2016" cy="201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43" name="Text Box 7"/>
            <p:cNvSpPr txBox="1">
              <a:spLocks noChangeArrowheads="1"/>
            </p:cNvSpPr>
            <p:nvPr/>
          </p:nvSpPr>
          <p:spPr bwMode="auto">
            <a:xfrm>
              <a:off x="2467" y="5329"/>
              <a:ext cx="2942" cy="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latin typeface="Arial Rounded MT Bold" pitchFamily="34" charset="0"/>
                </a:rPr>
                <a:t>Homo </a:t>
              </a:r>
              <a:r>
                <a:rPr lang="en-US" sz="2400" b="1" dirty="0" err="1" smtClean="0">
                  <a:latin typeface="Arial Rounded MT Bold" pitchFamily="34" charset="0"/>
                </a:rPr>
                <a:t>Oeconomicus</a:t>
              </a:r>
              <a:endParaRPr lang="en-US" sz="2400" b="1" dirty="0" smtClean="0">
                <a:latin typeface="Arial Rounded MT Bold" pitchFamily="34" charset="0"/>
              </a:endParaRPr>
            </a:p>
            <a:p>
              <a:endParaRPr lang="en-US" sz="800" b="1" dirty="0" smtClean="0">
                <a:latin typeface="Arial Rounded MT Bold" pitchFamily="34" charset="0"/>
              </a:endParaRPr>
            </a:p>
            <a:p>
              <a:r>
                <a:rPr lang="en-US" dirty="0" smtClean="0">
                  <a:latin typeface="Arial Rounded MT Bold" pitchFamily="34" charset="0"/>
                </a:rPr>
                <a:t>unhappy, </a:t>
              </a:r>
              <a:endParaRPr lang="en-US" sz="1800" dirty="0" smtClean="0">
                <a:latin typeface="Arial Rounded MT Bold" pitchFamily="34" charset="0"/>
              </a:endParaRPr>
            </a:p>
            <a:p>
              <a:r>
                <a:rPr lang="en-US" dirty="0" smtClean="0">
                  <a:latin typeface="Arial Rounded MT Bold" pitchFamily="34" charset="0"/>
                </a:rPr>
                <a:t>missed his/her goal</a:t>
              </a:r>
              <a:endParaRPr lang="en-US" sz="1800" dirty="0">
                <a:latin typeface="Arial Rounded MT Bold" pitchFamily="34" charset="0"/>
              </a:endParaRPr>
            </a:p>
          </p:txBody>
        </p:sp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6610" y="5389"/>
              <a:ext cx="2581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>
                  <a:latin typeface="Arial Rounded MT Bold" pitchFamily="34" charset="0"/>
                </a:rPr>
                <a:t>Homo </a:t>
              </a:r>
              <a:r>
                <a:rPr lang="en-US" sz="2400" b="1" dirty="0" err="1">
                  <a:latin typeface="Arial Rounded MT Bold" pitchFamily="34" charset="0"/>
                </a:rPr>
                <a:t>Reciprocans</a:t>
              </a:r>
              <a:endParaRPr lang="en-US" sz="2400" dirty="0">
                <a:latin typeface="Arial Rounded MT Bold" pitchFamily="34" charset="0"/>
              </a:endParaRPr>
            </a:p>
          </p:txBody>
        </p:sp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 flipV="1">
              <a:off x="6850" y="5945"/>
              <a:ext cx="820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46" name="Line 10"/>
            <p:cNvSpPr>
              <a:spLocks noChangeShapeType="1"/>
            </p:cNvSpPr>
            <p:nvPr/>
          </p:nvSpPr>
          <p:spPr bwMode="auto">
            <a:xfrm flipH="1" flipV="1">
              <a:off x="7670" y="5945"/>
              <a:ext cx="801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47" name="Text Box 11"/>
            <p:cNvSpPr txBox="1">
              <a:spLocks noChangeArrowheads="1"/>
            </p:cNvSpPr>
            <p:nvPr/>
          </p:nvSpPr>
          <p:spPr bwMode="auto">
            <a:xfrm>
              <a:off x="7030" y="6650"/>
              <a:ext cx="1381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ArchUp">
                <a:avLst/>
              </a:prstTxWarp>
            </a:bodyPr>
            <a:lstStyle/>
            <a:p>
              <a:r>
                <a:rPr lang="hu-HU" b="1" i="1" dirty="0" smtClean="0"/>
                <a:t>      </a:t>
              </a:r>
              <a:r>
                <a:rPr lang="en-US" b="1" i="1" dirty="0" smtClean="0"/>
                <a:t>Moral goods</a:t>
              </a:r>
              <a:endParaRPr lang="en-US" i="1" dirty="0"/>
            </a:p>
          </p:txBody>
        </p:sp>
        <p:sp>
          <p:nvSpPr>
            <p:cNvPr id="142348" name="Text Box 12"/>
            <p:cNvSpPr txBox="1">
              <a:spLocks noChangeArrowheads="1"/>
            </p:cNvSpPr>
            <p:nvPr/>
          </p:nvSpPr>
          <p:spPr bwMode="auto">
            <a:xfrm>
              <a:off x="7270" y="7971"/>
              <a:ext cx="1021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ArchDown">
                <a:avLst/>
              </a:prstTxWarp>
            </a:bodyPr>
            <a:lstStyle/>
            <a:p>
              <a:r>
                <a:rPr lang="en-US" sz="1600" b="1" i="1" dirty="0" smtClean="0"/>
                <a:t>     </a:t>
              </a:r>
              <a:r>
                <a:rPr lang="en-US" b="1" i="1" dirty="0" smtClean="0"/>
                <a:t> Values</a:t>
              </a:r>
              <a:endParaRPr lang="en-US" b="1" dirty="0"/>
            </a:p>
          </p:txBody>
        </p:sp>
        <p:sp>
          <p:nvSpPr>
            <p:cNvPr id="142349" name="Line 13"/>
            <p:cNvSpPr>
              <a:spLocks noChangeShapeType="1"/>
            </p:cNvSpPr>
            <p:nvPr/>
          </p:nvSpPr>
          <p:spPr bwMode="auto">
            <a:xfrm>
              <a:off x="3926" y="7673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>
              <a:off x="4502" y="767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51" name="Text Box 15"/>
            <p:cNvSpPr txBox="1">
              <a:spLocks noChangeArrowheads="1"/>
            </p:cNvSpPr>
            <p:nvPr/>
          </p:nvSpPr>
          <p:spPr bwMode="auto">
            <a:xfrm>
              <a:off x="4064" y="7957"/>
              <a:ext cx="1152" cy="2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 i="1" dirty="0" smtClean="0"/>
                <a:t> </a:t>
              </a:r>
              <a:r>
                <a:rPr lang="en-US" sz="1600" b="1" i="1" dirty="0" smtClean="0"/>
                <a:t>Moral goods</a:t>
              </a:r>
              <a:endParaRPr lang="en-US" sz="1600" b="1" dirty="0"/>
            </a:p>
          </p:txBody>
        </p:sp>
      </p:grp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179388" y="4652963"/>
            <a:ext cx="874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       </a:t>
            </a:r>
            <a:r>
              <a:rPr lang="en-US" sz="2000" b="1" dirty="0" smtClean="0"/>
              <a:t>reduction (two dimensions)</a:t>
            </a:r>
            <a:r>
              <a:rPr lang="en-US" sz="1600" b="1" dirty="0"/>
              <a:t>		</a:t>
            </a:r>
            <a:r>
              <a:rPr lang="en-US" sz="2000" b="1" dirty="0"/>
              <a:t>     </a:t>
            </a:r>
            <a:r>
              <a:rPr lang="en-US" sz="2000" b="1" dirty="0" smtClean="0"/>
              <a:t> whole person, three dimensions</a:t>
            </a:r>
            <a:endParaRPr lang="en-US" sz="2000" b="1" dirty="0"/>
          </a:p>
          <a:p>
            <a:r>
              <a:rPr lang="en-US" sz="1600" b="1" dirty="0" smtClean="0"/>
              <a:t>          exchange of equivalents, contract</a:t>
            </a:r>
            <a:r>
              <a:rPr lang="en-US" sz="1600" b="1" dirty="0"/>
              <a:t>		       </a:t>
            </a:r>
            <a:r>
              <a:rPr lang="en-US" sz="1600" b="1" dirty="0" smtClean="0"/>
              <a:t>exchange of equivalents</a:t>
            </a:r>
            <a:r>
              <a:rPr lang="hu-HU" sz="1600" b="1" dirty="0" smtClean="0"/>
              <a:t>, </a:t>
            </a:r>
            <a:r>
              <a:rPr lang="en-US" sz="1600" b="1" dirty="0" smtClean="0"/>
              <a:t>contract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n-US" sz="1600" b="1" dirty="0" smtClean="0"/>
              <a:t>values</a:t>
            </a:r>
            <a:endParaRPr lang="en-US" sz="1600" b="1" dirty="0"/>
          </a:p>
          <a:p>
            <a:r>
              <a:rPr lang="en-US" sz="1600" b="1" dirty="0"/>
              <a:t>             					  </a:t>
            </a:r>
            <a:r>
              <a:rPr lang="en-US" sz="1600" b="1" dirty="0" smtClean="0"/>
              <a:t>              reciprocity, trust, solidarity, …</a:t>
            </a:r>
          </a:p>
          <a:p>
            <a:endParaRPr lang="en-US" sz="1000" b="1" dirty="0"/>
          </a:p>
          <a:p>
            <a:r>
              <a:rPr lang="en-US" sz="1600" b="1" dirty="0" smtClean="0"/>
              <a:t>         non-</a:t>
            </a:r>
            <a:r>
              <a:rPr lang="en-US" sz="1600" b="1" dirty="0" err="1" smtClean="0"/>
              <a:t>tuism</a:t>
            </a:r>
            <a:r>
              <a:rPr lang="en-US" sz="1600" b="1" dirty="0" smtClean="0"/>
              <a:t>, (I-IT)</a:t>
            </a:r>
            <a:r>
              <a:rPr lang="en-US" sz="1600" b="1" dirty="0"/>
              <a:t>		                  </a:t>
            </a:r>
            <a:r>
              <a:rPr lang="en-US" sz="1600" b="1" dirty="0" smtClean="0"/>
              <a:t>          	         </a:t>
            </a:r>
            <a:r>
              <a:rPr lang="en-US" sz="1600" b="1" dirty="0" err="1" smtClean="0"/>
              <a:t>tuism</a:t>
            </a:r>
            <a:r>
              <a:rPr lang="en-US" sz="1600" b="1" dirty="0" smtClean="0"/>
              <a:t>, (I-YOU),</a:t>
            </a:r>
            <a:endParaRPr lang="en-US" sz="1600" b="1" dirty="0"/>
          </a:p>
          <a:p>
            <a:r>
              <a:rPr lang="en-US" sz="1600" b="1" dirty="0" smtClean="0"/>
              <a:t>         subjectivist self interest</a:t>
            </a:r>
            <a:r>
              <a:rPr lang="en-US" sz="1600" b="1" dirty="0"/>
              <a:t>	  		</a:t>
            </a:r>
            <a:r>
              <a:rPr lang="en-US" sz="1600" b="1" dirty="0" smtClean="0"/>
              <a:t>         objectivist self interest</a:t>
            </a:r>
            <a:endParaRPr lang="en-US" sz="1600" b="1" dirty="0"/>
          </a:p>
          <a:p>
            <a:r>
              <a:rPr lang="en-US" sz="1600" b="1" dirty="0"/>
              <a:t>		       </a:t>
            </a:r>
          </a:p>
          <a:p>
            <a:r>
              <a:rPr lang="en-US" sz="1600" b="1" dirty="0"/>
              <a:t>		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072198" y="857232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Ultimate Goal</a:t>
            </a:r>
            <a:endParaRPr lang="en-US" b="1" i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843644" y="6488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Baritz</a:t>
            </a:r>
            <a:r>
              <a:rPr lang="hu-HU" dirty="0" smtClean="0"/>
              <a:t>, 2013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57166"/>
            <a:ext cx="8901219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OBJECTIVIST SELF INTEREST (Eric Fromm, 1949)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hu-HU" sz="4400" dirty="0" smtClean="0">
                <a:latin typeface="Arial Rounded MT Bold" pitchFamily="34" charset="0"/>
              </a:rPr>
              <a:t>- </a:t>
            </a:r>
            <a:r>
              <a:rPr lang="en-US" sz="4400" dirty="0" smtClean="0">
                <a:latin typeface="Arial Rounded MT Bold" pitchFamily="34" charset="0"/>
              </a:rPr>
              <a:t>My self-interest includes </a:t>
            </a:r>
          </a:p>
          <a:p>
            <a:r>
              <a:rPr lang="hu-HU" sz="4400" dirty="0" smtClean="0">
                <a:latin typeface="Arial Rounded MT Bold" pitchFamily="34" charset="0"/>
              </a:rPr>
              <a:t>  </a:t>
            </a:r>
            <a:r>
              <a:rPr lang="en-US" sz="4400" dirty="0" smtClean="0">
                <a:latin typeface="Arial Rounded MT Bold" pitchFamily="34" charset="0"/>
              </a:rPr>
              <a:t>the inter</a:t>
            </a:r>
            <a:r>
              <a:rPr lang="hu-HU" sz="4400" dirty="0" smtClean="0">
                <a:latin typeface="Arial Rounded MT Bold" pitchFamily="34" charset="0"/>
              </a:rPr>
              <a:t>e</a:t>
            </a:r>
            <a:r>
              <a:rPr lang="en-US" sz="4400" dirty="0" err="1" smtClean="0">
                <a:latin typeface="Arial Rounded MT Bold" pitchFamily="34" charset="0"/>
              </a:rPr>
              <a:t>st</a:t>
            </a:r>
            <a:r>
              <a:rPr lang="hu-HU" sz="4400" dirty="0" smtClean="0">
                <a:latin typeface="Arial Rounded MT Bold" pitchFamily="34" charset="0"/>
              </a:rPr>
              <a:t>s</a:t>
            </a:r>
            <a:r>
              <a:rPr lang="en-US" sz="4400" dirty="0" smtClean="0">
                <a:latin typeface="Arial Rounded MT Bold" pitchFamily="34" charset="0"/>
              </a:rPr>
              <a:t> of the others, </a:t>
            </a:r>
            <a:endParaRPr lang="hu-HU" sz="4400" dirty="0" smtClean="0">
              <a:latin typeface="Arial Rounded MT Bold" pitchFamily="34" charset="0"/>
            </a:endParaRPr>
          </a:p>
          <a:p>
            <a:r>
              <a:rPr lang="hu-HU" sz="4400" dirty="0" smtClean="0">
                <a:latin typeface="Arial Rounded MT Bold" pitchFamily="34" charset="0"/>
              </a:rPr>
              <a:t>  </a:t>
            </a:r>
            <a:r>
              <a:rPr lang="en-US" sz="4400" dirty="0" smtClean="0">
                <a:latin typeface="Arial Rounded MT Bold" pitchFamily="34" charset="0"/>
              </a:rPr>
              <a:t>as well.</a:t>
            </a:r>
            <a:endParaRPr lang="hu-HU" sz="4400" dirty="0" smtClean="0">
              <a:latin typeface="Arial Rounded MT Bold" pitchFamily="34" charset="0"/>
            </a:endParaRPr>
          </a:p>
          <a:p>
            <a:endParaRPr lang="en-US" sz="1100" dirty="0" smtClean="0">
              <a:latin typeface="Arial Rounded MT Bold" pitchFamily="34" charset="0"/>
            </a:endParaRPr>
          </a:p>
          <a:p>
            <a:r>
              <a:rPr lang="hu-HU" sz="4400" dirty="0" smtClean="0">
                <a:latin typeface="Arial Rounded MT Bold" pitchFamily="34" charset="0"/>
              </a:rPr>
              <a:t>- </a:t>
            </a:r>
            <a:r>
              <a:rPr lang="en-US" sz="4400" dirty="0" smtClean="0">
                <a:latin typeface="Arial Rounded MT Bold" pitchFamily="34" charset="0"/>
              </a:rPr>
              <a:t>Fulfillment with the help of the </a:t>
            </a:r>
          </a:p>
          <a:p>
            <a:r>
              <a:rPr lang="hu-HU" sz="4400" dirty="0" smtClean="0">
                <a:latin typeface="Arial Rounded MT Bold" pitchFamily="34" charset="0"/>
              </a:rPr>
              <a:t>  </a:t>
            </a:r>
            <a:r>
              <a:rPr lang="en-US" sz="4400" dirty="0" smtClean="0">
                <a:latin typeface="Arial Rounded MT Bold" pitchFamily="34" charset="0"/>
              </a:rPr>
              <a:t>virtues.</a:t>
            </a:r>
            <a:endParaRPr lang="en-US" sz="4400" dirty="0">
              <a:latin typeface="Arial Rounded MT Bold" pitchFamily="34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rot="5400000" flipH="1" flipV="1">
            <a:off x="785786" y="5429264"/>
            <a:ext cx="128588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1428728" y="5786454"/>
            <a:ext cx="1214446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428728" y="6072206"/>
            <a:ext cx="1214446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357166"/>
            <a:ext cx="833965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latin typeface="Arial Rounded MT Bold" pitchFamily="34" charset="0"/>
              </a:rPr>
              <a:t>GOAL OF ECONOMY</a:t>
            </a:r>
            <a:r>
              <a:rPr lang="en-US" sz="4800" dirty="0" smtClean="0">
                <a:latin typeface="Arial Rounded MT Bold" pitchFamily="34" charset="0"/>
              </a:rPr>
              <a:t>:</a:t>
            </a:r>
            <a:endParaRPr lang="hu-HU" sz="4800" dirty="0" smtClean="0">
              <a:latin typeface="Arial Rounded MT Bold" pitchFamily="34" charset="0"/>
            </a:endParaRPr>
          </a:p>
          <a:p>
            <a:r>
              <a:rPr lang="en-US" sz="1000" dirty="0" smtClean="0">
                <a:latin typeface="Arial Rounded MT Bold" pitchFamily="34" charset="0"/>
              </a:rPr>
              <a:t> </a:t>
            </a:r>
          </a:p>
          <a:p>
            <a:r>
              <a:rPr lang="en-US" sz="4800" dirty="0" smtClean="0">
                <a:latin typeface="Arial Rounded MT Bold" pitchFamily="34" charset="0"/>
              </a:rPr>
              <a:t>creating the common good,</a:t>
            </a:r>
          </a:p>
          <a:p>
            <a:r>
              <a:rPr lang="en-US" sz="4800" dirty="0" smtClean="0">
                <a:latin typeface="Arial Rounded MT Bold" pitchFamily="34" charset="0"/>
              </a:rPr>
              <a:t>profit is a tool to reach it.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hu-HU" sz="4800" dirty="0" smtClean="0">
                <a:latin typeface="Arial Rounded MT Bold" pitchFamily="34" charset="0"/>
              </a:rPr>
              <a:t>COMMON GOOD</a:t>
            </a:r>
            <a:r>
              <a:rPr lang="en-US" sz="4800" dirty="0" smtClean="0">
                <a:latin typeface="Arial Rounded MT Bold" pitchFamily="34" charset="0"/>
              </a:rPr>
              <a:t>: </a:t>
            </a:r>
            <a:endParaRPr lang="hu-HU" sz="4800" dirty="0" smtClean="0">
              <a:latin typeface="Arial Rounded MT Bold" pitchFamily="34" charset="0"/>
            </a:endParaRPr>
          </a:p>
          <a:p>
            <a:endParaRPr lang="en-US" sz="1000" dirty="0" smtClean="0">
              <a:latin typeface="Arial Rounded MT Bold" pitchFamily="34" charset="0"/>
            </a:endParaRPr>
          </a:p>
          <a:p>
            <a:r>
              <a:rPr lang="en-US" sz="4800" dirty="0" smtClean="0">
                <a:latin typeface="Arial Rounded MT Bold" pitchFamily="34" charset="0"/>
              </a:rPr>
              <a:t>human fulfillment both on </a:t>
            </a:r>
          </a:p>
          <a:p>
            <a:r>
              <a:rPr lang="hu-HU" sz="4800" dirty="0" err="1" smtClean="0">
                <a:latin typeface="Arial Rounded MT Bold" pitchFamily="34" charset="0"/>
              </a:rPr>
              <a:t>the</a:t>
            </a:r>
            <a:r>
              <a:rPr lang="hu-HU" sz="4800" dirty="0" smtClean="0">
                <a:latin typeface="Arial Rounded MT Bold" pitchFamily="34" charset="0"/>
              </a:rPr>
              <a:t> l</a:t>
            </a:r>
            <a:r>
              <a:rPr lang="en-US" sz="4800" dirty="0" err="1" smtClean="0">
                <a:latin typeface="Arial Rounded MT Bold" pitchFamily="34" charset="0"/>
              </a:rPr>
              <a:t>evel</a:t>
            </a:r>
            <a:r>
              <a:rPr lang="en-US" sz="4800" dirty="0" smtClean="0">
                <a:latin typeface="Arial Rounded MT Bold" pitchFamily="34" charset="0"/>
              </a:rPr>
              <a:t> of the individual </a:t>
            </a:r>
          </a:p>
          <a:p>
            <a:r>
              <a:rPr lang="en-US" sz="4800" dirty="0" smtClean="0">
                <a:latin typeface="Arial Rounded MT Bold" pitchFamily="34" charset="0"/>
              </a:rPr>
              <a:t>and the community.</a:t>
            </a:r>
            <a:endParaRPr lang="en-US" sz="4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14290"/>
            <a:ext cx="9345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b="1" dirty="0" smtClean="0">
              <a:latin typeface="Arial Rounded MT Bold" pitchFamily="34" charset="0"/>
            </a:endParaRPr>
          </a:p>
          <a:p>
            <a:pPr algn="ctr"/>
            <a:r>
              <a:rPr lang="en-US" sz="4400" b="1" dirty="0" smtClean="0">
                <a:latin typeface="Arial Rounded MT Bold" pitchFamily="34" charset="0"/>
              </a:rPr>
              <a:t>HUMAN CENTERED ECONOMICS</a:t>
            </a:r>
            <a:endParaRPr lang="en-US" sz="4400" b="1" dirty="0">
              <a:latin typeface="Arial Rounded MT Bold" pitchFamily="34" charset="0"/>
            </a:endParaRPr>
          </a:p>
        </p:txBody>
      </p:sp>
      <p:pic>
        <p:nvPicPr>
          <p:cNvPr id="3" name="Picture 2" descr="http://ekszi.hu/kep/20140425janospalna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2571767" cy="192882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756318" y="1500174"/>
            <a:ext cx="2007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based on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86248" y="2179796"/>
            <a:ext cx="46434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and others, like:</a:t>
            </a:r>
          </a:p>
          <a:p>
            <a:r>
              <a:rPr lang="en-US" sz="1000" dirty="0" smtClean="0">
                <a:latin typeface="Arial Rounded MT Bold" pitchFamily="34" charset="0"/>
              </a:rPr>
              <a:t> </a:t>
            </a:r>
          </a:p>
          <a:p>
            <a:r>
              <a:rPr lang="en-US" sz="2200" dirty="0" err="1" smtClean="0"/>
              <a:t>Amartia</a:t>
            </a:r>
            <a:r>
              <a:rPr lang="en-US" sz="2200" dirty="0" smtClean="0"/>
              <a:t> </a:t>
            </a:r>
            <a:r>
              <a:rPr lang="en-US" sz="2200" dirty="0" err="1" smtClean="0"/>
              <a:t>Sen</a:t>
            </a:r>
            <a:r>
              <a:rPr lang="en-US" sz="2200" dirty="0" smtClean="0"/>
              <a:t>, Karl Polanyi, </a:t>
            </a:r>
            <a:r>
              <a:rPr lang="en-US" sz="2200" dirty="0" err="1" smtClean="0"/>
              <a:t>Tibor</a:t>
            </a:r>
            <a:r>
              <a:rPr lang="en-US" sz="2200" dirty="0" smtClean="0"/>
              <a:t> </a:t>
            </a:r>
            <a:r>
              <a:rPr lang="en-US" sz="2200" dirty="0" err="1" smtClean="0"/>
              <a:t>Scitovsky</a:t>
            </a:r>
            <a:r>
              <a:rPr lang="en-US" sz="2200" dirty="0" smtClean="0"/>
              <a:t>,  R.H.</a:t>
            </a:r>
            <a:r>
              <a:rPr lang="hu-HU" sz="2200" dirty="0" smtClean="0"/>
              <a:t> </a:t>
            </a:r>
            <a:r>
              <a:rPr lang="en-US" sz="2200" dirty="0" smtClean="0"/>
              <a:t>Frank,  </a:t>
            </a:r>
            <a:r>
              <a:rPr lang="en-US" sz="2200" dirty="0" err="1" smtClean="0"/>
              <a:t>Amitai</a:t>
            </a:r>
            <a:r>
              <a:rPr lang="en-US" sz="2200" dirty="0" smtClean="0"/>
              <a:t> </a:t>
            </a:r>
            <a:r>
              <a:rPr lang="en-US" sz="2200" dirty="0" err="1" smtClean="0"/>
              <a:t>Etzioni</a:t>
            </a:r>
            <a:r>
              <a:rPr lang="en-US" sz="2200" dirty="0" smtClean="0"/>
              <a:t>, Charles Taylor, R.E. Freeman, Francis Fukuyama,  Richard </a:t>
            </a:r>
            <a:r>
              <a:rPr lang="en-US" sz="2200" dirty="0" err="1" smtClean="0"/>
              <a:t>Easterlin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Herman Daly, Albert </a:t>
            </a:r>
            <a:r>
              <a:rPr lang="en-US" sz="2200" dirty="0" err="1" smtClean="0"/>
              <a:t>Bandura</a:t>
            </a:r>
            <a:r>
              <a:rPr lang="en-US" sz="2200" dirty="0" smtClean="0"/>
              <a:t>, </a:t>
            </a:r>
          </a:p>
          <a:p>
            <a:r>
              <a:rPr lang="en-US" sz="2200" dirty="0" smtClean="0"/>
              <a:t>Stefano </a:t>
            </a:r>
            <a:r>
              <a:rPr lang="en-US" sz="2200" dirty="0" err="1" smtClean="0"/>
              <a:t>Zamagni</a:t>
            </a:r>
            <a:r>
              <a:rPr lang="en-US" sz="2200" dirty="0" smtClean="0"/>
              <a:t>, </a:t>
            </a:r>
            <a:r>
              <a:rPr lang="en-US" sz="2200" dirty="0" err="1" smtClean="0"/>
              <a:t>Luigino</a:t>
            </a:r>
            <a:r>
              <a:rPr lang="en-US" sz="2200" dirty="0" smtClean="0"/>
              <a:t> </a:t>
            </a:r>
            <a:r>
              <a:rPr lang="en-US" sz="2200" dirty="0" err="1" smtClean="0"/>
              <a:t>Bruni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Helen Alford, Michael </a:t>
            </a:r>
            <a:r>
              <a:rPr lang="en-US" sz="2200" dirty="0" err="1" smtClean="0"/>
              <a:t>Naughton</a:t>
            </a:r>
            <a:r>
              <a:rPr lang="en-US" sz="2200" dirty="0" smtClean="0"/>
              <a:t>, </a:t>
            </a:r>
          </a:p>
          <a:p>
            <a:r>
              <a:rPr lang="en-US" sz="2200" dirty="0" err="1" smtClean="0"/>
              <a:t>Arjo</a:t>
            </a:r>
            <a:r>
              <a:rPr lang="en-US" sz="2200" dirty="0" smtClean="0"/>
              <a:t> </a:t>
            </a:r>
            <a:r>
              <a:rPr lang="en-US" sz="2200" dirty="0" err="1" smtClean="0"/>
              <a:t>Klamer</a:t>
            </a:r>
            <a:r>
              <a:rPr lang="en-US" sz="2200" dirty="0" smtClean="0"/>
              <a:t>, David Lutz, Kenneth </a:t>
            </a:r>
            <a:r>
              <a:rPr lang="en-US" sz="2200" dirty="0" err="1" smtClean="0"/>
              <a:t>Lux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Tim </a:t>
            </a:r>
            <a:r>
              <a:rPr lang="en-US" sz="2200" dirty="0" err="1" smtClean="0"/>
              <a:t>Kasser</a:t>
            </a:r>
            <a:r>
              <a:rPr lang="en-US" sz="2200" dirty="0" smtClean="0"/>
              <a:t>, Eric Fromm,  E.L. </a:t>
            </a:r>
            <a:r>
              <a:rPr lang="en-US" sz="2200" dirty="0" err="1" smtClean="0"/>
              <a:t>Deci</a:t>
            </a:r>
            <a:r>
              <a:rPr lang="en-US" sz="2200" dirty="0" smtClean="0"/>
              <a:t>, R.M. Ryan, Martin Buber, </a:t>
            </a:r>
            <a:r>
              <a:rPr lang="en-US" sz="2200" dirty="0" err="1" smtClean="0"/>
              <a:t>István</a:t>
            </a:r>
            <a:r>
              <a:rPr lang="en-US" sz="2200" dirty="0" smtClean="0"/>
              <a:t> </a:t>
            </a:r>
            <a:r>
              <a:rPr lang="en-US" sz="2200" dirty="0" err="1" smtClean="0"/>
              <a:t>Muzslay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Carl Rogers, Abraham Maslow, </a:t>
            </a:r>
          </a:p>
          <a:p>
            <a:r>
              <a:rPr lang="en-US" sz="2200" b="1" dirty="0" smtClean="0"/>
              <a:t>Antonio </a:t>
            </a:r>
            <a:r>
              <a:rPr lang="en-US" sz="2200" b="1" dirty="0" err="1" smtClean="0"/>
              <a:t>Genovesi</a:t>
            </a:r>
            <a:r>
              <a:rPr lang="en-US" sz="2200" b="1" dirty="0" smtClean="0"/>
              <a:t>, XVIII. century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1461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 Rounded MT Bold" pitchFamily="34" charset="0"/>
              </a:rPr>
              <a:t>∑: </a:t>
            </a:r>
            <a:r>
              <a:rPr lang="en-US" sz="4800" b="1" dirty="0" smtClean="0">
                <a:latin typeface="Arial Rounded MT Bold" pitchFamily="34" charset="0"/>
              </a:rPr>
              <a:t>This was</a:t>
            </a:r>
            <a:endParaRPr lang="en-US" sz="4800" b="1" dirty="0">
              <a:latin typeface="Arial Rounded MT Bold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4282" y="2143116"/>
            <a:ext cx="404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Church’s Social Teaching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4714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Papal encyclicals, documents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Leo XIII: </a:t>
            </a:r>
            <a:r>
              <a:rPr lang="en-US" sz="2000" dirty="0" err="1" smtClean="0">
                <a:latin typeface="Arial Narrow" pitchFamily="34" charset="0"/>
              </a:rPr>
              <a:t>Rerum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Novarum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1891</a:t>
            </a:r>
          </a:p>
          <a:p>
            <a:pPr eaLnBrk="0" hangingPunct="0"/>
            <a:r>
              <a:rPr lang="en-US" sz="2000" dirty="0" err="1" smtClean="0">
                <a:latin typeface="Arial Narrow" pitchFamily="34" charset="0"/>
              </a:rPr>
              <a:t>Pius:XI</a:t>
            </a:r>
            <a:r>
              <a:rPr lang="en-US" sz="2000" dirty="0" smtClean="0">
                <a:latin typeface="Arial Narrow" pitchFamily="34" charset="0"/>
              </a:rPr>
              <a:t>: </a:t>
            </a:r>
            <a:r>
              <a:rPr lang="en-US" sz="2000" dirty="0" err="1" smtClean="0">
                <a:latin typeface="Arial Narrow" pitchFamily="34" charset="0"/>
              </a:rPr>
              <a:t>Quadragesimo</a:t>
            </a:r>
            <a:r>
              <a:rPr lang="en-US" sz="2000" dirty="0" smtClean="0">
                <a:latin typeface="Arial Narrow" pitchFamily="34" charset="0"/>
              </a:rPr>
              <a:t> Anno 1931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John XXIII: Mater et </a:t>
            </a:r>
            <a:r>
              <a:rPr lang="en-US" sz="2000" dirty="0" err="1" smtClean="0">
                <a:latin typeface="Arial Narrow" pitchFamily="34" charset="0"/>
              </a:rPr>
              <a:t>Magistra</a:t>
            </a:r>
            <a:r>
              <a:rPr lang="en-US" sz="2000" dirty="0" smtClean="0">
                <a:latin typeface="Arial Narrow" pitchFamily="34" charset="0"/>
              </a:rPr>
              <a:t> 1961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John XXIII: </a:t>
            </a:r>
            <a:r>
              <a:rPr lang="en-US" sz="2000" dirty="0" err="1" smtClean="0">
                <a:latin typeface="Arial Narrow" pitchFamily="34" charset="0"/>
              </a:rPr>
              <a:t>Pacem</a:t>
            </a:r>
            <a:r>
              <a:rPr lang="en-US" sz="2000" dirty="0" smtClean="0">
                <a:latin typeface="Arial Narrow" pitchFamily="34" charset="0"/>
              </a:rPr>
              <a:t> is Terris1963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Vatican Council II: </a:t>
            </a:r>
            <a:r>
              <a:rPr lang="en-US" sz="2000" dirty="0" err="1" smtClean="0">
                <a:latin typeface="Arial Narrow" pitchFamily="34" charset="0"/>
              </a:rPr>
              <a:t>Gaudium</a:t>
            </a:r>
            <a:r>
              <a:rPr lang="en-US" sz="2000" dirty="0" smtClean="0">
                <a:latin typeface="Arial Narrow" pitchFamily="34" charset="0"/>
              </a:rPr>
              <a:t> et </a:t>
            </a:r>
            <a:r>
              <a:rPr lang="en-US" sz="2000" dirty="0" err="1" smtClean="0">
                <a:latin typeface="Arial Narrow" pitchFamily="34" charset="0"/>
              </a:rPr>
              <a:t>Spes</a:t>
            </a:r>
            <a:r>
              <a:rPr lang="en-US" sz="2000" dirty="0" smtClean="0">
                <a:latin typeface="Arial Narrow" pitchFamily="34" charset="0"/>
              </a:rPr>
              <a:t> 1965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Paul VI: </a:t>
            </a:r>
            <a:r>
              <a:rPr lang="en-US" sz="2000" dirty="0" err="1" smtClean="0">
                <a:latin typeface="Arial Narrow" pitchFamily="34" charset="0"/>
              </a:rPr>
              <a:t>Populorum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Progressio</a:t>
            </a:r>
            <a:r>
              <a:rPr lang="en-US" sz="2000" dirty="0" smtClean="0">
                <a:latin typeface="Arial Narrow" pitchFamily="34" charset="0"/>
              </a:rPr>
              <a:t> 1967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Paul VI: </a:t>
            </a:r>
            <a:r>
              <a:rPr lang="en-US" sz="2000" dirty="0" err="1" smtClean="0">
                <a:latin typeface="Arial Narrow" pitchFamily="34" charset="0"/>
              </a:rPr>
              <a:t>Octogesima</a:t>
            </a:r>
            <a:r>
              <a:rPr lang="en-US" sz="2000" dirty="0" smtClean="0">
                <a:latin typeface="Arial Narrow" pitchFamily="34" charset="0"/>
              </a:rPr>
              <a:t> Adveniens1971</a:t>
            </a:r>
          </a:p>
          <a:p>
            <a:pPr eaLnBrk="0" hangingPunct="0"/>
            <a:r>
              <a:rPr lang="en-US" sz="2000" dirty="0" err="1" smtClean="0">
                <a:latin typeface="Arial Narrow" pitchFamily="34" charset="0"/>
              </a:rPr>
              <a:t>Sinode</a:t>
            </a:r>
            <a:r>
              <a:rPr lang="en-US" sz="2000" dirty="0" smtClean="0">
                <a:latin typeface="Arial Narrow" pitchFamily="34" charset="0"/>
              </a:rPr>
              <a:t> of the bishops: De </a:t>
            </a:r>
            <a:r>
              <a:rPr lang="en-US" sz="2000" dirty="0" err="1" smtClean="0">
                <a:latin typeface="Arial Narrow" pitchFamily="34" charset="0"/>
              </a:rPr>
              <a:t>Iustitia</a:t>
            </a:r>
            <a:r>
              <a:rPr lang="en-US" sz="2000" dirty="0" smtClean="0">
                <a:latin typeface="Arial Narrow" pitchFamily="34" charset="0"/>
              </a:rPr>
              <a:t> in </a:t>
            </a:r>
            <a:r>
              <a:rPr lang="en-US" sz="2000" dirty="0" err="1" smtClean="0">
                <a:latin typeface="Arial Narrow" pitchFamily="34" charset="0"/>
              </a:rPr>
              <a:t>Mundo</a:t>
            </a:r>
            <a:r>
              <a:rPr lang="en-US" sz="2000" dirty="0" smtClean="0">
                <a:latin typeface="Arial Narrow" pitchFamily="34" charset="0"/>
              </a:rPr>
              <a:t> 1971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John Paul II: </a:t>
            </a:r>
            <a:r>
              <a:rPr lang="en-US" sz="2000" dirty="0" err="1" smtClean="0">
                <a:latin typeface="Arial Narrow" pitchFamily="34" charset="0"/>
              </a:rPr>
              <a:t>Laborem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Exercens</a:t>
            </a:r>
            <a:r>
              <a:rPr lang="en-US" sz="2000" dirty="0" smtClean="0">
                <a:latin typeface="Arial Narrow" pitchFamily="34" charset="0"/>
              </a:rPr>
              <a:t> 1981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Cong for the </a:t>
            </a:r>
            <a:r>
              <a:rPr lang="en-US" sz="2000" dirty="0" err="1" smtClean="0">
                <a:latin typeface="Arial Narrow" pitchFamily="34" charset="0"/>
              </a:rPr>
              <a:t>doct</a:t>
            </a:r>
            <a:r>
              <a:rPr lang="en-US" sz="2000" dirty="0" smtClean="0">
                <a:latin typeface="Arial Narrow" pitchFamily="34" charset="0"/>
              </a:rPr>
              <a:t> of faith: </a:t>
            </a:r>
            <a:r>
              <a:rPr lang="en-US" sz="2000" dirty="0" err="1" smtClean="0">
                <a:latin typeface="Arial Narrow" pitchFamily="34" charset="0"/>
              </a:rPr>
              <a:t>Libertatis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Nuntius</a:t>
            </a:r>
            <a:r>
              <a:rPr lang="en-US" sz="2000" dirty="0" smtClean="0">
                <a:latin typeface="Arial Narrow" pitchFamily="34" charset="0"/>
              </a:rPr>
              <a:t> 1984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Cong for the </a:t>
            </a:r>
            <a:r>
              <a:rPr lang="en-US" sz="2000" dirty="0" err="1" smtClean="0">
                <a:latin typeface="Arial Narrow" pitchFamily="34" charset="0"/>
              </a:rPr>
              <a:t>doct</a:t>
            </a:r>
            <a:r>
              <a:rPr lang="en-US" sz="2000" dirty="0" smtClean="0">
                <a:latin typeface="Arial Narrow" pitchFamily="34" charset="0"/>
              </a:rPr>
              <a:t>…: </a:t>
            </a:r>
            <a:r>
              <a:rPr lang="en-US" sz="2000" dirty="0" err="1" smtClean="0">
                <a:latin typeface="Arial Narrow" pitchFamily="34" charset="0"/>
              </a:rPr>
              <a:t>Libertatis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Conscientia</a:t>
            </a:r>
            <a:r>
              <a:rPr lang="en-US" sz="2000" dirty="0" smtClean="0">
                <a:latin typeface="Arial Narrow" pitchFamily="34" charset="0"/>
              </a:rPr>
              <a:t> 1986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John Paul II: </a:t>
            </a:r>
            <a:r>
              <a:rPr lang="en-US" sz="2000" dirty="0" err="1" smtClean="0">
                <a:latin typeface="Arial Narrow" pitchFamily="34" charset="0"/>
              </a:rPr>
              <a:t>Sollicitudo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rei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Socialis</a:t>
            </a:r>
            <a:r>
              <a:rPr lang="en-US" sz="2000" dirty="0" smtClean="0">
                <a:latin typeface="Arial Narrow" pitchFamily="34" charset="0"/>
              </a:rPr>
              <a:t> 1988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John Paul Il: </a:t>
            </a:r>
            <a:r>
              <a:rPr lang="en-US" sz="2000" dirty="0" err="1" smtClean="0">
                <a:latin typeface="Arial Narrow" pitchFamily="34" charset="0"/>
              </a:rPr>
              <a:t>Centesimus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Annus</a:t>
            </a:r>
            <a:r>
              <a:rPr lang="en-US" sz="2000" dirty="0" smtClean="0">
                <a:latin typeface="Arial Narrow" pitchFamily="34" charset="0"/>
              </a:rPr>
              <a:t> 1991</a:t>
            </a:r>
          </a:p>
          <a:p>
            <a:pPr eaLnBrk="0" hangingPunct="0"/>
            <a:r>
              <a:rPr lang="en-US" sz="2000" dirty="0" smtClean="0">
                <a:latin typeface="Arial Narrow" pitchFamily="34" charset="0"/>
              </a:rPr>
              <a:t>Benedict XVI: Caritas in </a:t>
            </a:r>
            <a:r>
              <a:rPr lang="en-US" sz="2000" dirty="0" err="1" smtClean="0">
                <a:latin typeface="Arial Narrow" pitchFamily="34" charset="0"/>
              </a:rPr>
              <a:t>Veritate</a:t>
            </a:r>
            <a:r>
              <a:rPr lang="en-US" sz="2000" dirty="0" smtClean="0">
                <a:latin typeface="Arial Narrow" pitchFamily="34" charset="0"/>
              </a:rPr>
              <a:t> 2009</a:t>
            </a:r>
          </a:p>
          <a:p>
            <a:r>
              <a:rPr lang="en-US" sz="2000" dirty="0" smtClean="0">
                <a:latin typeface="Arial Narrow" pitchFamily="34" charset="0"/>
              </a:rPr>
              <a:t>Pope Francis: </a:t>
            </a:r>
            <a:r>
              <a:rPr lang="en-US" sz="2000" dirty="0" err="1" smtClean="0">
                <a:latin typeface="Arial Narrow" pitchFamily="34" charset="0"/>
              </a:rPr>
              <a:t>Evangelii</a:t>
            </a:r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000" dirty="0" err="1" smtClean="0">
                <a:latin typeface="Arial Narrow" pitchFamily="34" charset="0"/>
              </a:rPr>
              <a:t>Gaudium</a:t>
            </a:r>
            <a:r>
              <a:rPr lang="en-US" sz="2000" dirty="0" smtClean="0">
                <a:latin typeface="Arial Narrow" pitchFamily="34" charset="0"/>
              </a:rPr>
              <a:t> 2013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714876" y="0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Aharoni" pitchFamily="2" charset="-79"/>
                <a:cs typeface="Aharoni" pitchFamily="2" charset="-79"/>
              </a:rPr>
              <a:t>Contemporary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authors</a:t>
            </a:r>
          </a:p>
          <a:p>
            <a:r>
              <a:rPr lang="en-US" sz="2000" dirty="0" smtClean="0">
                <a:latin typeface="Arial Narrow" pitchFamily="34" charset="0"/>
              </a:rPr>
              <a:t>Alford, </a:t>
            </a:r>
            <a:r>
              <a:rPr lang="en-US" sz="2000" dirty="0" err="1" smtClean="0">
                <a:latin typeface="Arial Narrow" pitchFamily="34" charset="0"/>
              </a:rPr>
              <a:t>Naughton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Muzslay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Kavanaugh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Cortright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Kocsis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Baranyi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Baritz</a:t>
            </a:r>
            <a:r>
              <a:rPr lang="en-US" sz="2000" dirty="0" smtClean="0">
                <a:latin typeface="Arial Narrow" pitchFamily="34" charset="0"/>
              </a:rPr>
              <a:t>, Kindler, </a:t>
            </a:r>
            <a:r>
              <a:rPr lang="en-US" sz="2000" dirty="0" err="1" smtClean="0">
                <a:latin typeface="Arial Narrow" pitchFamily="34" charset="0"/>
              </a:rPr>
              <a:t>Tóth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Turgonyi</a:t>
            </a:r>
            <a:r>
              <a:rPr lang="en-US" sz="2000" dirty="0" smtClean="0">
                <a:latin typeface="Arial Narrow" pitchFamily="34" charset="0"/>
              </a:rPr>
              <a:t>, Williams, Marx, Kennedy, Novak, </a:t>
            </a:r>
            <a:r>
              <a:rPr lang="en-US" sz="2000" dirty="0" err="1" smtClean="0">
                <a:latin typeface="Arial Narrow" pitchFamily="34" charset="0"/>
              </a:rPr>
              <a:t>MacIntyre,Solomon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Bruni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Zamagni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Vertraten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Melé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Argandona</a:t>
            </a:r>
            <a:r>
              <a:rPr lang="en-US" sz="2000" dirty="0" smtClean="0">
                <a:latin typeface="Arial Narrow" pitchFamily="34" charset="0"/>
              </a:rPr>
              <a:t>, Perez Lopez, </a:t>
            </a:r>
            <a:r>
              <a:rPr lang="en-US" sz="2000" dirty="0" err="1" smtClean="0">
                <a:latin typeface="Arial Narrow" pitchFamily="34" charset="0"/>
              </a:rPr>
              <a:t>Ferrucci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Goodpaster</a:t>
            </a:r>
            <a:r>
              <a:rPr lang="en-US" sz="2000" dirty="0" smtClean="0">
                <a:latin typeface="Arial Narrow" pitchFamily="34" charset="0"/>
              </a:rPr>
              <a:t>, McCann, </a:t>
            </a:r>
            <a:r>
              <a:rPr lang="en-US" sz="2000" dirty="0" err="1" smtClean="0">
                <a:latin typeface="Arial Narrow" pitchFamily="34" charset="0"/>
              </a:rPr>
              <a:t>Araújó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Lubich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Kasser</a:t>
            </a:r>
            <a:r>
              <a:rPr lang="en-US" sz="2000" dirty="0" smtClean="0">
                <a:latin typeface="Arial Narrow" pitchFamily="34" charset="0"/>
              </a:rPr>
              <a:t>, Clark, Barrera,</a:t>
            </a:r>
          </a:p>
          <a:p>
            <a:r>
              <a:rPr lang="en-US" sz="2000" dirty="0" smtClean="0">
                <a:latin typeface="Arial Narrow" pitchFamily="34" charset="0"/>
              </a:rPr>
              <a:t> Freeman, Cornwall, </a:t>
            </a:r>
            <a:r>
              <a:rPr lang="en-US" sz="2000" dirty="0" err="1" smtClean="0">
                <a:latin typeface="Arial Narrow" pitchFamily="34" charset="0"/>
              </a:rPr>
              <a:t>Egom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Etzioni</a:t>
            </a:r>
            <a:r>
              <a:rPr lang="en-US" sz="2000" dirty="0" smtClean="0">
                <a:latin typeface="Arial Narrow" pitchFamily="34" charset="0"/>
              </a:rPr>
              <a:t>, Wicks, </a:t>
            </a:r>
          </a:p>
          <a:p>
            <a:r>
              <a:rPr lang="en-US" sz="2000" dirty="0" err="1" smtClean="0">
                <a:latin typeface="Arial Narrow" pitchFamily="34" charset="0"/>
              </a:rPr>
              <a:t>Parmar</a:t>
            </a:r>
            <a:r>
              <a:rPr lang="en-US" sz="2000" dirty="0" smtClean="0">
                <a:latin typeface="Arial Narrow" pitchFamily="34" charset="0"/>
              </a:rPr>
              <a:t>, Frey, Kopp, </a:t>
            </a:r>
            <a:r>
              <a:rPr lang="en-US" sz="2000" dirty="0" err="1" smtClean="0">
                <a:latin typeface="Arial Narrow" pitchFamily="34" charset="0"/>
              </a:rPr>
              <a:t>Skrabski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Lenhardt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Beran</a:t>
            </a:r>
            <a:r>
              <a:rPr lang="en-US" sz="2000" dirty="0" smtClean="0">
                <a:latin typeface="Arial Narrow" pitchFamily="34" charset="0"/>
              </a:rPr>
              <a:t>, Lutz, </a:t>
            </a:r>
            <a:r>
              <a:rPr lang="en-US" sz="2000" dirty="0" err="1" smtClean="0">
                <a:latin typeface="Arial Narrow" pitchFamily="34" charset="0"/>
              </a:rPr>
              <a:t>Lux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McInerny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Oderberg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Pinckaers,Passmore</a:t>
            </a:r>
            <a:r>
              <a:rPr lang="en-US" sz="2000" dirty="0" smtClean="0">
                <a:latin typeface="Arial Narrow" pitchFamily="34" charset="0"/>
              </a:rPr>
              <a:t>, Porter, Rocha, </a:t>
            </a:r>
            <a:r>
              <a:rPr lang="en-US" sz="2000" dirty="0" err="1" smtClean="0">
                <a:latin typeface="Arial Narrow" pitchFamily="34" charset="0"/>
              </a:rPr>
              <a:t>Goshal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Rosanas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Lecocq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Frontiero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Habisch</a:t>
            </a:r>
            <a:r>
              <a:rPr lang="en-US" sz="2000" dirty="0" smtClean="0">
                <a:latin typeface="Arial Narrow" pitchFamily="34" charset="0"/>
              </a:rPr>
              <a:t>, Kennedy,…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4919008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Centers</a:t>
            </a:r>
          </a:p>
          <a:p>
            <a:r>
              <a:rPr lang="en-US" sz="2000" dirty="0" smtClean="0">
                <a:latin typeface="Arial Narrow" pitchFamily="34" charset="0"/>
              </a:rPr>
              <a:t>Pontifical Council for Justice and Peace;    Pontifical University of St. Thomas , Rome;    University of St. Thomas, St. Paul, </a:t>
            </a:r>
            <a:r>
              <a:rPr lang="en-US" sz="2000" dirty="0" err="1" smtClean="0">
                <a:latin typeface="Arial Narrow" pitchFamily="34" charset="0"/>
              </a:rPr>
              <a:t>Minesota</a:t>
            </a:r>
            <a:r>
              <a:rPr lang="en-US" sz="2000" dirty="0" smtClean="0">
                <a:latin typeface="Arial Narrow" pitchFamily="34" charset="0"/>
              </a:rPr>
              <a:t>;    John A. Ryan Institute for </a:t>
            </a:r>
            <a:r>
              <a:rPr lang="en-US" sz="2000" dirty="0" err="1" smtClean="0">
                <a:latin typeface="Arial Narrow" pitchFamily="34" charset="0"/>
              </a:rPr>
              <a:t>Chatolic</a:t>
            </a:r>
            <a:r>
              <a:rPr lang="en-US" sz="2000" dirty="0" smtClean="0">
                <a:latin typeface="Arial Narrow" pitchFamily="34" charset="0"/>
              </a:rPr>
              <a:t> Social </a:t>
            </a:r>
            <a:r>
              <a:rPr lang="en-US" sz="2000" dirty="0" err="1" smtClean="0">
                <a:latin typeface="Arial Narrow" pitchFamily="34" charset="0"/>
              </a:rPr>
              <a:t>Thouht</a:t>
            </a:r>
            <a:r>
              <a:rPr lang="en-US" sz="2000" dirty="0" smtClean="0">
                <a:latin typeface="Arial Narrow" pitchFamily="34" charset="0"/>
              </a:rPr>
              <a:t>, St Paul </a:t>
            </a:r>
            <a:r>
              <a:rPr lang="en-US" sz="2000" dirty="0" err="1" smtClean="0">
                <a:latin typeface="Arial Narrow" pitchFamily="34" charset="0"/>
              </a:rPr>
              <a:t>Minesota;University</a:t>
            </a:r>
            <a:r>
              <a:rPr lang="en-US" sz="2000" dirty="0" smtClean="0">
                <a:latin typeface="Arial Narrow" pitchFamily="34" charset="0"/>
              </a:rPr>
              <a:t> of Notre Dame, Notre Dame, Indiana;   </a:t>
            </a:r>
            <a:r>
              <a:rPr lang="en-US" sz="2000" dirty="0" err="1" smtClean="0">
                <a:latin typeface="Arial Narrow" pitchFamily="34" charset="0"/>
              </a:rPr>
              <a:t>Leuveni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Katolikus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Egyetem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dirty="0" err="1" smtClean="0">
                <a:latin typeface="Arial Narrow" pitchFamily="34" charset="0"/>
              </a:rPr>
              <a:t>Navarrai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Üzleti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Iskola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b="1" dirty="0" smtClean="0">
                <a:latin typeface="Arial Narrow" pitchFamily="34" charset="0"/>
              </a:rPr>
              <a:t>Universities: </a:t>
            </a:r>
            <a:r>
              <a:rPr lang="en-US" sz="2000" dirty="0" smtClean="0">
                <a:latin typeface="Arial Narrow" pitchFamily="34" charset="0"/>
              </a:rPr>
              <a:t>Florida, Huston,  </a:t>
            </a:r>
            <a:r>
              <a:rPr lang="en-US" sz="2000" dirty="0" err="1" smtClean="0">
                <a:latin typeface="Arial Narrow" pitchFamily="34" charset="0"/>
              </a:rPr>
              <a:t>Washinton</a:t>
            </a:r>
            <a:r>
              <a:rPr lang="en-US" sz="2000" dirty="0" smtClean="0">
                <a:latin typeface="Arial Narrow" pitchFamily="34" charset="0"/>
              </a:rPr>
              <a:t>, Portland, New </a:t>
            </a:r>
            <a:r>
              <a:rPr lang="en-US" sz="2000" dirty="0" err="1" smtClean="0">
                <a:latin typeface="Arial Narrow" pitchFamily="34" charset="0"/>
              </a:rPr>
              <a:t>Orlins</a:t>
            </a:r>
            <a:r>
              <a:rPr lang="en-US" sz="2000" dirty="0" smtClean="0">
                <a:latin typeface="Arial Narrow" pitchFamily="34" charset="0"/>
              </a:rPr>
              <a:t>, San Diego, </a:t>
            </a:r>
            <a:r>
              <a:rPr lang="en-US" sz="2000" dirty="0" err="1" smtClean="0">
                <a:latin typeface="Arial Narrow" pitchFamily="34" charset="0"/>
              </a:rPr>
              <a:t>Fredicton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Kanada</a:t>
            </a:r>
            <a:r>
              <a:rPr lang="en-US" sz="2000" dirty="0" smtClean="0">
                <a:latin typeface="Arial Narrow" pitchFamily="34" charset="0"/>
              </a:rPr>
              <a:t>), </a:t>
            </a:r>
            <a:r>
              <a:rPr lang="en-US" sz="2000" dirty="0" err="1" smtClean="0">
                <a:latin typeface="Arial Narrow" pitchFamily="34" charset="0"/>
              </a:rPr>
              <a:t>Manila,Osaka</a:t>
            </a:r>
            <a:r>
              <a:rPr lang="en-US" sz="2000" dirty="0" smtClean="0">
                <a:latin typeface="Arial Narrow" pitchFamily="34" charset="0"/>
              </a:rPr>
              <a:t>, Zurich, </a:t>
            </a:r>
            <a:r>
              <a:rPr lang="en-US" sz="2000" dirty="0" err="1" smtClean="0">
                <a:latin typeface="Arial Narrow" pitchFamily="34" charset="0"/>
              </a:rPr>
              <a:t>Etiopia</a:t>
            </a:r>
            <a:r>
              <a:rPr lang="en-US" sz="2000" dirty="0" smtClean="0">
                <a:latin typeface="Arial Narrow" pitchFamily="34" charset="0"/>
              </a:rPr>
              <a:t>, Budapest, …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EDxbusz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2000296" y="1214422"/>
            <a:ext cx="8420895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8D1805"/>
                </a:solidFill>
                <a:latin typeface="Algerian" pitchFamily="82" charset="0"/>
              </a:rPr>
              <a:t>Human dignity</a:t>
            </a:r>
            <a:endParaRPr lang="en-US" sz="8800" b="1" dirty="0">
              <a:solidFill>
                <a:srgbClr val="8D1805"/>
              </a:solidFill>
              <a:latin typeface="Algerian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28794" y="2571744"/>
            <a:ext cx="628890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SOLIDARITY</a:t>
            </a:r>
            <a:endParaRPr lang="hu-HU" sz="8000" b="1" dirty="0">
              <a:solidFill>
                <a:srgbClr val="CC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00496" y="571480"/>
            <a:ext cx="5186548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0A521D"/>
                </a:solidFill>
                <a:latin typeface="Broadway" pitchFamily="82" charset="0"/>
              </a:rPr>
              <a:t>COMMON GOOD</a:t>
            </a:r>
            <a:endParaRPr lang="hu-HU" sz="4800" b="1" dirty="0">
              <a:solidFill>
                <a:srgbClr val="0A521D"/>
              </a:solidFill>
              <a:latin typeface="Broadway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7158" y="3714752"/>
            <a:ext cx="4475905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7200" b="1" dirty="0" smtClean="0">
                <a:solidFill>
                  <a:srgbClr val="CC6600"/>
                </a:solidFill>
                <a:latin typeface="Freestyle Script" pitchFamily="66" charset="0"/>
              </a:rPr>
              <a:t>SUBSIDIARITY</a:t>
            </a:r>
            <a:endParaRPr lang="hu-HU" sz="7200" b="1" dirty="0">
              <a:solidFill>
                <a:srgbClr val="CC6600"/>
              </a:solidFill>
              <a:latin typeface="Freestyle Script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14744" y="4786322"/>
            <a:ext cx="3951723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8800" b="1" dirty="0" smtClean="0">
                <a:solidFill>
                  <a:srgbClr val="001642"/>
                </a:solidFill>
                <a:latin typeface="Andalus" pitchFamily="18" charset="-78"/>
                <a:cs typeface="Andalus" pitchFamily="18" charset="-78"/>
              </a:rPr>
              <a:t>JUSTICE</a:t>
            </a:r>
            <a:endParaRPr lang="hu-HU" sz="8800" b="1" dirty="0">
              <a:solidFill>
                <a:srgbClr val="00164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2844" y="142852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  <a:cs typeface="Aharoni" pitchFamily="2" charset="-79"/>
              </a:rPr>
              <a:t>Basic principles</a:t>
            </a:r>
            <a:endParaRPr lang="en-US" sz="2800" b="1" dirty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123848" y="0"/>
            <a:ext cx="92170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REGULATING ROLE OF THE PROFIT</a:t>
            </a:r>
            <a:endParaRPr lang="hu-HU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/>
            <a:endParaRPr lang="hu-HU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hu-H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CENTESIMUS ANNUS 35, 1991</a:t>
            </a:r>
            <a:endParaRPr lang="hu-H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03325" y="39020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714744" y="1428736"/>
          <a:ext cx="1914315" cy="3500462"/>
        </p:xfrm>
        <a:graphic>
          <a:graphicData uri="http://schemas.openxmlformats.org/presentationml/2006/ole">
            <p:oleObj spid="_x0000_s1026" name="Klip" r:id="rId3" imgW="1728720" imgH="3252600" progId="">
              <p:embed/>
            </p:oleObj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714488"/>
            <a:ext cx="440934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The Church acknowledges </a:t>
            </a:r>
            <a:r>
              <a:rPr lang="en-US" sz="2000" b="1" dirty="0" smtClean="0"/>
              <a:t>the legitimate</a:t>
            </a:r>
            <a:endParaRPr lang="hu-HU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i="1" dirty="0" smtClean="0"/>
              <a:t>role of profit</a:t>
            </a:r>
            <a:r>
              <a:rPr lang="en-US" sz="2000" i="1" dirty="0" smtClean="0"/>
              <a:t> </a:t>
            </a:r>
            <a:r>
              <a:rPr lang="en-US" sz="2000" dirty="0" smtClean="0"/>
              <a:t>as an indication</a:t>
            </a:r>
            <a:endParaRPr lang="hu-HU" sz="2000" dirty="0" smtClean="0"/>
          </a:p>
          <a:p>
            <a:r>
              <a:rPr lang="en-US" sz="2000" dirty="0" smtClean="0"/>
              <a:t> that a business is functioning well. </a:t>
            </a:r>
            <a:endParaRPr lang="hu-HU" sz="2000" dirty="0" smtClean="0"/>
          </a:p>
          <a:p>
            <a:r>
              <a:rPr lang="en-US" sz="2000" dirty="0" smtClean="0"/>
              <a:t>When a firm makes a profit</a:t>
            </a:r>
            <a:endParaRPr lang="hu-HU" sz="2000" dirty="0" smtClean="0"/>
          </a:p>
          <a:p>
            <a:r>
              <a:rPr lang="en-US" sz="2000" dirty="0" smtClean="0"/>
              <a:t>, this means that productive factors </a:t>
            </a:r>
            <a:endParaRPr lang="hu-HU" sz="2000" dirty="0" smtClean="0"/>
          </a:p>
          <a:p>
            <a:r>
              <a:rPr lang="en-US" sz="2000" dirty="0" smtClean="0"/>
              <a:t>have been properly employed and </a:t>
            </a:r>
            <a:endParaRPr lang="hu-HU" sz="2000" dirty="0" smtClean="0"/>
          </a:p>
          <a:p>
            <a:r>
              <a:rPr lang="en-US" sz="2000" dirty="0" smtClean="0"/>
              <a:t>corresponding human</a:t>
            </a:r>
            <a:endParaRPr lang="hu-HU" sz="2000" dirty="0" smtClean="0"/>
          </a:p>
          <a:p>
            <a:r>
              <a:rPr lang="en-US" sz="2000" dirty="0" smtClean="0"/>
              <a:t> needs have been duly satisfied. </a:t>
            </a:r>
            <a:endParaRPr lang="hu-HU" sz="2000" dirty="0" smtClean="0"/>
          </a:p>
          <a:p>
            <a:r>
              <a:rPr lang="en-US" sz="2000" b="1" dirty="0" smtClean="0"/>
              <a:t>But profitability is not the only</a:t>
            </a:r>
            <a:endParaRPr lang="hu-HU" sz="2000" b="1" dirty="0" smtClean="0"/>
          </a:p>
          <a:p>
            <a:r>
              <a:rPr lang="en-US" sz="2000" b="1" dirty="0" smtClean="0"/>
              <a:t> indicator of a firm's condition</a:t>
            </a:r>
            <a:r>
              <a:rPr lang="en-US" sz="2800" b="1" dirty="0" smtClean="0"/>
              <a:t>.</a:t>
            </a:r>
            <a:endParaRPr lang="hu-H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13290" y="1714488"/>
            <a:ext cx="36081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In fact, the purpose of a </a:t>
            </a:r>
            <a:endParaRPr lang="hu-HU" sz="2000" b="1" dirty="0" smtClean="0"/>
          </a:p>
          <a:p>
            <a:r>
              <a:rPr lang="en-US" sz="2000" b="1" dirty="0" smtClean="0"/>
              <a:t>business firm is not simply to </a:t>
            </a:r>
            <a:endParaRPr lang="hu-HU" sz="2000" b="1" dirty="0" smtClean="0"/>
          </a:p>
          <a:p>
            <a:r>
              <a:rPr lang="en-US" sz="2000" b="1" dirty="0" smtClean="0"/>
              <a:t>make a profit, but is to be found</a:t>
            </a:r>
            <a:endParaRPr lang="hu-HU" sz="2000" b="1" dirty="0" smtClean="0"/>
          </a:p>
          <a:p>
            <a:r>
              <a:rPr lang="en-US" sz="2000" b="1" dirty="0" smtClean="0"/>
              <a:t> in its very existence as a </a:t>
            </a:r>
            <a:endParaRPr lang="hu-HU" sz="2000" b="1" dirty="0" smtClean="0"/>
          </a:p>
          <a:p>
            <a:r>
              <a:rPr lang="en-US" sz="2000" b="1" i="1" dirty="0" smtClean="0"/>
              <a:t>community of persons </a:t>
            </a:r>
            <a:r>
              <a:rPr lang="en-US" sz="2000" dirty="0" smtClean="0"/>
              <a:t>who</a:t>
            </a:r>
            <a:endParaRPr lang="hu-HU" sz="2000" dirty="0" smtClean="0"/>
          </a:p>
          <a:p>
            <a:r>
              <a:rPr lang="en-US" sz="2000" dirty="0" smtClean="0"/>
              <a:t> in various ways are</a:t>
            </a:r>
            <a:endParaRPr lang="hu-HU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endeavouring</a:t>
            </a:r>
            <a:r>
              <a:rPr lang="en-US" sz="2000" dirty="0" smtClean="0"/>
              <a:t> to satisfy their </a:t>
            </a:r>
            <a:endParaRPr lang="hu-HU" sz="2000" dirty="0" smtClean="0"/>
          </a:p>
          <a:p>
            <a:r>
              <a:rPr lang="en-US" sz="2000" dirty="0" smtClean="0"/>
              <a:t>basic needs,</a:t>
            </a:r>
            <a:r>
              <a:rPr lang="hu-HU" sz="2000" dirty="0" smtClean="0"/>
              <a:t> </a:t>
            </a:r>
            <a:r>
              <a:rPr lang="en-US" sz="2000" dirty="0" smtClean="0"/>
              <a:t>and who form a </a:t>
            </a:r>
            <a:endParaRPr lang="hu-HU" sz="2000" dirty="0" smtClean="0"/>
          </a:p>
          <a:p>
            <a:r>
              <a:rPr lang="hu-HU" sz="2000" dirty="0" smtClean="0"/>
              <a:t>p</a:t>
            </a:r>
            <a:r>
              <a:rPr lang="en-US" sz="2000" dirty="0" err="1" smtClean="0"/>
              <a:t>articular</a:t>
            </a:r>
            <a:r>
              <a:rPr lang="en-US" sz="2000" dirty="0" smtClean="0"/>
              <a:t> group at the service</a:t>
            </a:r>
            <a:endParaRPr lang="hu-HU" sz="2000" dirty="0" smtClean="0"/>
          </a:p>
          <a:p>
            <a:r>
              <a:rPr lang="en-US" sz="2000" dirty="0" smtClean="0"/>
              <a:t> of the whole of society.</a:t>
            </a:r>
            <a:endParaRPr lang="hu-HU" sz="20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4282" y="5357826"/>
            <a:ext cx="89777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Profit is a regulator of the life of a business, but it is not the only one; </a:t>
            </a:r>
            <a:r>
              <a:rPr lang="en-US" sz="2000" b="1" i="1" dirty="0" smtClean="0"/>
              <a:t>other </a:t>
            </a:r>
            <a:r>
              <a:rPr lang="en-US" sz="2000" b="1" i="1" dirty="0" err="1" smtClean="0"/>
              <a:t>huma</a:t>
            </a:r>
            <a:r>
              <a:rPr lang="hu-HU" sz="2000" b="1" i="1" dirty="0" smtClean="0"/>
              <a:t>n</a:t>
            </a:r>
          </a:p>
          <a:p>
            <a:r>
              <a:rPr lang="en-US" sz="2000" b="1" i="1" dirty="0" smtClean="0"/>
              <a:t>and moral factors </a:t>
            </a:r>
            <a:r>
              <a:rPr lang="en-US" sz="2000" b="1" dirty="0" smtClean="0"/>
              <a:t>must also be</a:t>
            </a:r>
            <a:r>
              <a:rPr lang="hu-HU" sz="2000" b="1" dirty="0" smtClean="0"/>
              <a:t> </a:t>
            </a:r>
            <a:r>
              <a:rPr lang="en-US" sz="2000" b="1" dirty="0" smtClean="0"/>
              <a:t>considered which, in the long</a:t>
            </a:r>
            <a:r>
              <a:rPr lang="hu-HU" sz="2000" b="1" dirty="0" smtClean="0"/>
              <a:t> </a:t>
            </a:r>
            <a:r>
              <a:rPr lang="en-US" sz="2000" b="1" dirty="0" smtClean="0"/>
              <a:t>term, are at least </a:t>
            </a:r>
            <a:endParaRPr lang="hu-HU" sz="2000" b="1" dirty="0" smtClean="0"/>
          </a:p>
          <a:p>
            <a:r>
              <a:rPr lang="en-US" sz="2000" b="1" dirty="0" smtClean="0"/>
              <a:t>equally important for the life of a business.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00958" y="6286520"/>
            <a:ext cx="12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John Paul II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500166" y="857232"/>
            <a:ext cx="6429420" cy="5286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081326" y="2224078"/>
            <a:ext cx="3214710" cy="29289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/>
          <p:cNvCxnSpPr>
            <a:stCxn id="2" idx="1"/>
          </p:cNvCxnSpPr>
          <p:nvPr/>
        </p:nvCxnSpPr>
        <p:spPr>
          <a:xfrm rot="5400000" flipH="1" flipV="1">
            <a:off x="2941183" y="-285159"/>
            <a:ext cx="1417119" cy="241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rot="10800000">
            <a:off x="4786314" y="214290"/>
            <a:ext cx="2357454" cy="1500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3214678" y="3429000"/>
            <a:ext cx="2959208" cy="523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800" dirty="0" smtClean="0"/>
              <a:t>Political economics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214678" y="1785926"/>
            <a:ext cx="3429024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400" dirty="0" smtClean="0"/>
              <a:t>Civil economics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EDxbusz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cse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64" y="428604"/>
            <a:ext cx="8438034" cy="607223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2000240"/>
            <a:ext cx="9442585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12000" dirty="0" smtClean="0">
                <a:latin typeface="Arial Rounded MT Bold" pitchFamily="34" charset="0"/>
              </a:rPr>
              <a:t>THANK YOU</a:t>
            </a:r>
            <a:endParaRPr lang="hu-HU" sz="1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g8cq31ojlYY/ThMtL_7IKhI/AAAAAAAAE-4/m2baTHmDan0/s1600/IMG_3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0568" cy="5000659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1538" y="500042"/>
            <a:ext cx="714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What has that got to do with it </a:t>
            </a:r>
            <a:r>
              <a:rPr lang="hu-HU" sz="3600" dirty="0" smtClean="0">
                <a:latin typeface="Arial Rounded MT Bold" pitchFamily="34" charset="0"/>
              </a:rPr>
              <a:t>?</a:t>
            </a:r>
            <a:endParaRPr lang="en-US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00034" y="1928802"/>
            <a:ext cx="2286016" cy="2214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5643570" y="2214554"/>
            <a:ext cx="2214578" cy="2143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857752" y="1500174"/>
            <a:ext cx="3857620" cy="37147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>
            <a:stCxn id="4" idx="1"/>
          </p:cNvCxnSpPr>
          <p:nvPr/>
        </p:nvCxnSpPr>
        <p:spPr>
          <a:xfrm rot="5400000" flipH="1" flipV="1">
            <a:off x="5439716" y="697328"/>
            <a:ext cx="1329834" cy="1363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>
            <a:stCxn id="4" idx="7"/>
          </p:cNvCxnSpPr>
          <p:nvPr/>
        </p:nvCxnSpPr>
        <p:spPr>
          <a:xfrm rot="16200000" flipV="1">
            <a:off x="6803590" y="697344"/>
            <a:ext cx="1329834" cy="1363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929322" y="285728"/>
            <a:ext cx="191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Ultimate Goal</a:t>
            </a:r>
            <a:endParaRPr lang="en-US" sz="2400" dirty="0"/>
          </a:p>
        </p:txBody>
      </p:sp>
      <p:cxnSp>
        <p:nvCxnSpPr>
          <p:cNvPr id="12" name="Egyenes összekötő 11"/>
          <p:cNvCxnSpPr>
            <a:stCxn id="2" idx="5"/>
          </p:cNvCxnSpPr>
          <p:nvPr/>
        </p:nvCxnSpPr>
        <p:spPr>
          <a:xfrm rot="16200000" flipH="1">
            <a:off x="2849411" y="3420922"/>
            <a:ext cx="38567" cy="834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>
            <a:off x="3000364" y="4143380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2786050" y="4429132"/>
            <a:ext cx="114300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571472" y="2714620"/>
            <a:ext cx="229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</a:t>
            </a:r>
            <a:r>
              <a:rPr lang="hu-HU" sz="3200" b="1" dirty="0" smtClean="0"/>
              <a:t>CONOMICS</a:t>
            </a:r>
            <a:endParaRPr lang="en-US" sz="32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857488" y="450057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MORAL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715008" y="2928934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hu-HU" sz="2800" b="1" dirty="0" smtClean="0"/>
              <a:t>CONOMICS</a:t>
            </a:r>
            <a:endParaRPr lang="en-US" sz="2800" b="1" dirty="0" smtClean="0"/>
          </a:p>
        </p:txBody>
      </p:sp>
      <p:sp>
        <p:nvSpPr>
          <p:cNvPr id="28" name="Szövegdoboz 27"/>
          <p:cNvSpPr txBox="1"/>
          <p:nvPr/>
        </p:nvSpPr>
        <p:spPr>
          <a:xfrm>
            <a:off x="0" y="5715016"/>
            <a:ext cx="4439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Franklin Gothic Heavy" pitchFamily="34" charset="0"/>
              </a:rPr>
              <a:t>Profit centered paradigm</a:t>
            </a:r>
          </a:p>
          <a:p>
            <a:pPr algn="ctr"/>
            <a:r>
              <a:rPr lang="en-US" sz="2800" b="1" dirty="0" smtClean="0">
                <a:latin typeface="Franklin Gothic Heavy" pitchFamily="34" charset="0"/>
              </a:rPr>
              <a:t>(Political economics)</a:t>
            </a:r>
            <a:endParaRPr lang="en-US" sz="2800" b="1" dirty="0">
              <a:latin typeface="Franklin Gothic Heavy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786314" y="5715016"/>
            <a:ext cx="4164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Franklin Gothic Heavy" pitchFamily="34" charset="0"/>
              </a:rPr>
              <a:t>Virtue ethical paradigm</a:t>
            </a:r>
          </a:p>
          <a:p>
            <a:pPr algn="ctr"/>
            <a:r>
              <a:rPr lang="en-US" sz="2800" b="1" dirty="0" smtClean="0">
                <a:latin typeface="Franklin Gothic Heavy" pitchFamily="34" charset="0"/>
              </a:rPr>
              <a:t>(Civil economics)</a:t>
            </a:r>
            <a:endParaRPr lang="en-US" sz="2800" b="1" dirty="0">
              <a:latin typeface="Franklin Gothic Heavy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643570" y="2000240"/>
            <a:ext cx="2357454" cy="78581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49776"/>
              </a:avLst>
            </a:prstTxWarp>
            <a:spAutoFit/>
          </a:bodyPr>
          <a:lstStyle/>
          <a:p>
            <a:r>
              <a:rPr lang="hu-HU" sz="3600" b="1" dirty="0" smtClean="0"/>
              <a:t>M   O   R  A   L    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5720" y="0"/>
            <a:ext cx="8716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 Rounded MT Bold" pitchFamily="34" charset="0"/>
              </a:rPr>
              <a:t>Virtue ethics: underground stream</a:t>
            </a:r>
            <a:endParaRPr lang="en-US" sz="4000" b="1" dirty="0">
              <a:latin typeface="Arial Rounded MT Bold" pitchFamily="34" charset="0"/>
            </a:endParaRPr>
          </a:p>
        </p:txBody>
      </p:sp>
      <p:pic>
        <p:nvPicPr>
          <p:cNvPr id="27654" name="Picture 6" descr="ANd9GcTsKlpOjYQ5kmfgt7SDS6uAwZvrnwD00HgchLC0mEJ8V3k0nAR7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846"/>
            <a:ext cx="4225956" cy="5857301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617248" y="642918"/>
            <a:ext cx="438639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IV. – I. B.C.: </a:t>
            </a:r>
          </a:p>
          <a:p>
            <a:r>
              <a:rPr lang="en-US" sz="2800" b="1" dirty="0" smtClean="0"/>
              <a:t>    Plato, Aristotle, Cicero</a:t>
            </a:r>
          </a:p>
          <a:p>
            <a:r>
              <a:rPr lang="en-US" sz="2800" dirty="0" smtClean="0"/>
              <a:t>Middle ages:</a:t>
            </a:r>
          </a:p>
          <a:p>
            <a:r>
              <a:rPr lang="en-US" sz="3200" dirty="0" smtClean="0"/>
              <a:t>    </a:t>
            </a:r>
            <a:r>
              <a:rPr lang="en-US" sz="2800" b="1" dirty="0" smtClean="0"/>
              <a:t>Thomas Aquinas, </a:t>
            </a:r>
          </a:p>
          <a:p>
            <a:r>
              <a:rPr lang="en-US" sz="2800" b="1" dirty="0" smtClean="0"/>
              <a:t>     San Antonio, </a:t>
            </a:r>
            <a:r>
              <a:rPr lang="en-US" sz="2800" b="1" dirty="0" err="1" smtClean="0"/>
              <a:t>Scolastics</a:t>
            </a:r>
            <a:endParaRPr lang="en-US" sz="2800" b="1" dirty="0" smtClean="0"/>
          </a:p>
          <a:p>
            <a:r>
              <a:rPr lang="en-US" sz="2800" dirty="0" smtClean="0"/>
              <a:t>XV. – XVIII. century: </a:t>
            </a:r>
          </a:p>
          <a:p>
            <a:r>
              <a:rPr lang="en-US" sz="2800" dirty="0" smtClean="0"/>
              <a:t>      </a:t>
            </a:r>
            <a:r>
              <a:rPr lang="en-US" sz="2800" b="1" dirty="0" smtClean="0"/>
              <a:t>Italian </a:t>
            </a:r>
            <a:r>
              <a:rPr lang="hu-HU" sz="2800" b="1" dirty="0" smtClean="0"/>
              <a:t>C</a:t>
            </a:r>
            <a:r>
              <a:rPr lang="en-US" sz="2800" b="1" dirty="0" err="1" smtClean="0"/>
              <a:t>ivil</a:t>
            </a:r>
            <a:r>
              <a:rPr lang="en-US" sz="2800" b="1" dirty="0" smtClean="0"/>
              <a:t> economy</a:t>
            </a:r>
            <a:r>
              <a:rPr lang="hu-HU" sz="2800" b="1" dirty="0" smtClean="0"/>
              <a:t> </a:t>
            </a:r>
          </a:p>
          <a:p>
            <a:r>
              <a:rPr lang="hu-HU" sz="2800" b="1" dirty="0" smtClean="0"/>
              <a:t>	</a:t>
            </a:r>
            <a:r>
              <a:rPr lang="hu-HU" sz="2800" b="1" dirty="0" err="1" smtClean="0"/>
              <a:t>Genovesi</a:t>
            </a:r>
            <a:r>
              <a:rPr lang="hu-HU" sz="2800" b="1" dirty="0" smtClean="0"/>
              <a:t>, A.</a:t>
            </a:r>
            <a:endParaRPr lang="en-US" sz="2800" b="1" dirty="0" smtClean="0"/>
          </a:p>
          <a:p>
            <a:r>
              <a:rPr lang="en-US" sz="2800" dirty="0" smtClean="0"/>
              <a:t>XIX. century:</a:t>
            </a:r>
          </a:p>
          <a:p>
            <a:r>
              <a:rPr lang="en-US" sz="3200" dirty="0" smtClean="0"/>
              <a:t>      </a:t>
            </a:r>
            <a:r>
              <a:rPr lang="en-US" sz="2800" b="1" dirty="0" smtClean="0"/>
              <a:t>Church’s Social Teaching</a:t>
            </a:r>
          </a:p>
          <a:p>
            <a:r>
              <a:rPr lang="en-US" sz="2800" dirty="0" smtClean="0"/>
              <a:t>XX. century: </a:t>
            </a:r>
          </a:p>
          <a:p>
            <a:r>
              <a:rPr lang="en-US" sz="2800" dirty="0" smtClean="0"/>
              <a:t>      </a:t>
            </a:r>
            <a:r>
              <a:rPr lang="en-US" sz="2800" b="1" dirty="0" smtClean="0"/>
              <a:t>Social market economy</a:t>
            </a:r>
          </a:p>
          <a:p>
            <a:r>
              <a:rPr lang="en-US" sz="2800" b="1" dirty="0" smtClean="0"/>
              <a:t>      Civil society</a:t>
            </a:r>
          </a:p>
          <a:p>
            <a:r>
              <a:rPr lang="hu-HU" sz="2800" b="1" dirty="0" smtClean="0"/>
              <a:t>      </a:t>
            </a:r>
            <a:r>
              <a:rPr lang="en-US" sz="2800" b="1" dirty="0" smtClean="0"/>
              <a:t>Alternative economics</a:t>
            </a:r>
          </a:p>
          <a:p>
            <a:endParaRPr lang="hu-HU" sz="3200" dirty="0" smtClean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Franklin Gothic Heavy" pitchFamily="34" charset="0"/>
              </a:rPr>
              <a:t>Profit centered paradigm</a:t>
            </a:r>
          </a:p>
          <a:p>
            <a:pPr algn="ctr"/>
            <a:r>
              <a:rPr lang="en-US" sz="2400" b="1" dirty="0" smtClean="0">
                <a:latin typeface="Franklin Gothic Heavy" pitchFamily="34" charset="0"/>
              </a:rPr>
              <a:t>(Political economics)</a:t>
            </a:r>
            <a:endParaRPr lang="en-US" sz="2400" b="1" dirty="0">
              <a:latin typeface="Franklin Gothic Heavy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Franklin Gothic Heavy" pitchFamily="34" charset="0"/>
              </a:rPr>
              <a:t>Virtue ethical paradigm</a:t>
            </a:r>
          </a:p>
          <a:p>
            <a:pPr algn="ctr"/>
            <a:r>
              <a:rPr lang="en-US" sz="2400" b="1" dirty="0" smtClean="0">
                <a:latin typeface="Franklin Gothic Heavy" pitchFamily="34" charset="0"/>
              </a:rPr>
              <a:t>(Civil economics)</a:t>
            </a:r>
            <a:endParaRPr lang="en-US" sz="2400" b="1" dirty="0">
              <a:latin typeface="Franklin Gothic Heavy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357298"/>
            <a:ext cx="92913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NOMA principle </a:t>
            </a:r>
            <a:r>
              <a:rPr lang="en-US" sz="2000" dirty="0" smtClean="0">
                <a:latin typeface="Arial Rounded MT Bold" pitchFamily="34" charset="0"/>
              </a:rPr>
              <a:t>1829, Oxford</a:t>
            </a:r>
            <a:r>
              <a:rPr lang="en-US" sz="2400" dirty="0" smtClean="0">
                <a:latin typeface="Arial Rounded MT Bold" pitchFamily="34" charset="0"/>
              </a:rPr>
              <a:t>	   Integration principle, </a:t>
            </a:r>
            <a:r>
              <a:rPr lang="en-US" sz="2000" dirty="0" smtClean="0">
                <a:latin typeface="Arial Rounded MT Bold" pitchFamily="34" charset="0"/>
              </a:rPr>
              <a:t>1765-69</a:t>
            </a:r>
          </a:p>
          <a:p>
            <a:r>
              <a:rPr lang="en-US" sz="2400" dirty="0" smtClean="0">
                <a:latin typeface="Arial Rounded MT Bold" pitchFamily="34" charset="0"/>
              </a:rPr>
              <a:t>		</a:t>
            </a:r>
            <a:r>
              <a:rPr lang="en-US" sz="2000" dirty="0" smtClean="0">
                <a:latin typeface="Arial Rounded MT Bold" pitchFamily="34" charset="0"/>
              </a:rPr>
              <a:t>   				Italy, </a:t>
            </a:r>
            <a:r>
              <a:rPr lang="en-US" sz="2000" dirty="0" err="1" smtClean="0">
                <a:latin typeface="Arial Rounded MT Bold" pitchFamily="34" charset="0"/>
              </a:rPr>
              <a:t>Lezioni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err="1" smtClean="0">
                <a:latin typeface="Arial Rounded MT Bold" pitchFamily="34" charset="0"/>
              </a:rPr>
              <a:t>Genovesi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			 economy, ethics, politics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Social welfare: 			   Common good: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sum of goods			        </a:t>
            </a:r>
            <a:r>
              <a:rPr lang="hu-HU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multiplication of goods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14414" y="3429000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∑</a:t>
            </a:r>
            <a:endParaRPr lang="hu-HU" sz="5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00760" y="3643314"/>
            <a:ext cx="73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∏</a:t>
            </a:r>
            <a:endParaRPr lang="hu-HU" sz="5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14414" y="414338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i= </a:t>
            </a:r>
            <a:r>
              <a:rPr lang="hu-HU" dirty="0" smtClean="0"/>
              <a:t>1</a:t>
            </a:r>
            <a:endParaRPr lang="hu-HU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57290" y="335756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n</a:t>
            </a:r>
            <a:endParaRPr lang="hu-HU" i="1" dirty="0"/>
          </a:p>
        </p:txBody>
      </p:sp>
      <p:sp>
        <p:nvSpPr>
          <p:cNvPr id="9" name="Téglalap 8"/>
          <p:cNvSpPr/>
          <p:nvPr/>
        </p:nvSpPr>
        <p:spPr>
          <a:xfrm>
            <a:off x="6215074" y="357187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n</a:t>
            </a:r>
            <a:endParaRPr lang="hu-HU" i="1" dirty="0"/>
          </a:p>
        </p:txBody>
      </p:sp>
      <p:sp>
        <p:nvSpPr>
          <p:cNvPr id="10" name="Téglalap 9"/>
          <p:cNvSpPr/>
          <p:nvPr/>
        </p:nvSpPr>
        <p:spPr>
          <a:xfrm>
            <a:off x="6143636" y="435769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i= </a:t>
            </a:r>
            <a:r>
              <a:rPr lang="hu-HU" dirty="0" smtClean="0"/>
              <a:t>1</a:t>
            </a:r>
            <a:endParaRPr lang="hu-HU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14480" y="371475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</a:t>
            </a:r>
            <a:endParaRPr lang="hu-HU" sz="2000" b="1" dirty="0"/>
          </a:p>
        </p:txBody>
      </p:sp>
      <p:sp>
        <p:nvSpPr>
          <p:cNvPr id="12" name="Téglalap 11"/>
          <p:cNvSpPr/>
          <p:nvPr/>
        </p:nvSpPr>
        <p:spPr>
          <a:xfrm>
            <a:off x="6572264" y="4000504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a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857356" y="38576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i</a:t>
            </a:r>
            <a:endParaRPr lang="hu-HU" i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715140" y="41433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i</a:t>
            </a:r>
            <a:endParaRPr lang="hu-HU" i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4714884"/>
            <a:ext cx="8691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No reciprocity principle		   Reciprocity principle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hu-HU" sz="2000" dirty="0" smtClean="0">
                <a:latin typeface="Arial Rounded MT Bold" pitchFamily="34" charset="0"/>
              </a:rPr>
              <a:t>  </a:t>
            </a:r>
            <a:r>
              <a:rPr lang="en-US" sz="2000" i="1" dirty="0" smtClean="0">
                <a:latin typeface="Arial Rounded MT Bold" pitchFamily="34" charset="0"/>
              </a:rPr>
              <a:t>homo </a:t>
            </a:r>
            <a:r>
              <a:rPr lang="en-US" sz="2000" i="1" dirty="0" err="1" smtClean="0">
                <a:latin typeface="Arial Rounded MT Bold" pitchFamily="34" charset="0"/>
              </a:rPr>
              <a:t>hominis</a:t>
            </a:r>
            <a:r>
              <a:rPr lang="en-US" sz="2000" i="1" dirty="0" smtClean="0">
                <a:latin typeface="Arial Rounded MT Bold" pitchFamily="34" charset="0"/>
              </a:rPr>
              <a:t> lupus			</a:t>
            </a:r>
            <a:r>
              <a:rPr lang="hu-HU" sz="2000" i="1" dirty="0" smtClean="0">
                <a:latin typeface="Arial Rounded MT Bold" pitchFamily="34" charset="0"/>
              </a:rPr>
              <a:t>        </a:t>
            </a:r>
            <a:r>
              <a:rPr lang="hu-HU" sz="2000" i="1" dirty="0" smtClean="0">
                <a:latin typeface="Arial Rounded MT Bold" pitchFamily="34" charset="0"/>
              </a:rPr>
              <a:t>homo </a:t>
            </a:r>
            <a:r>
              <a:rPr lang="hu-HU" sz="2000" i="1" dirty="0" err="1" smtClean="0">
                <a:latin typeface="Arial Rounded MT Bold" pitchFamily="34" charset="0"/>
              </a:rPr>
              <a:t>hominis</a:t>
            </a:r>
            <a:r>
              <a:rPr lang="hu-HU" sz="2000" i="1" dirty="0" smtClean="0">
                <a:latin typeface="Arial Rounded MT Bold" pitchFamily="34" charset="0"/>
              </a:rPr>
              <a:t> </a:t>
            </a:r>
            <a:r>
              <a:rPr lang="en-US" sz="2000" i="1" dirty="0" err="1" smtClean="0">
                <a:latin typeface="Arial Rounded MT Bold" pitchFamily="34" charset="0"/>
              </a:rPr>
              <a:t>natus</a:t>
            </a:r>
            <a:r>
              <a:rPr lang="en-US" sz="2000" i="1" dirty="0" smtClean="0">
                <a:latin typeface="Arial Rounded MT Bold" pitchFamily="34" charset="0"/>
              </a:rPr>
              <a:t> </a:t>
            </a:r>
            <a:r>
              <a:rPr lang="en-US" sz="2000" i="1" dirty="0" smtClean="0">
                <a:latin typeface="Arial Rounded MT Bold" pitchFamily="34" charset="0"/>
              </a:rPr>
              <a:t>amicu</a:t>
            </a:r>
            <a:r>
              <a:rPr lang="en-US" sz="2000" dirty="0" smtClean="0">
                <a:latin typeface="Arial Rounded MT Bold" pitchFamily="34" charset="0"/>
              </a:rPr>
              <a:t>s</a:t>
            </a:r>
          </a:p>
          <a:p>
            <a:r>
              <a:rPr lang="hu-HU" sz="2000" dirty="0" smtClean="0">
                <a:latin typeface="Arial Rounded MT Bold" pitchFamily="34" charset="0"/>
              </a:rPr>
              <a:t>   </a:t>
            </a:r>
            <a:r>
              <a:rPr lang="en-US" sz="2000" dirty="0" smtClean="0">
                <a:latin typeface="Arial Rounded MT Bold" pitchFamily="34" charset="0"/>
              </a:rPr>
              <a:t>Homo </a:t>
            </a:r>
            <a:r>
              <a:rPr lang="en-US" sz="2000" dirty="0" err="1" smtClean="0">
                <a:latin typeface="Arial Rounded MT Bold" pitchFamily="34" charset="0"/>
              </a:rPr>
              <a:t>oeconomicus</a:t>
            </a:r>
            <a:r>
              <a:rPr lang="en-US" sz="2000" dirty="0" smtClean="0">
                <a:latin typeface="Arial Rounded MT Bold" pitchFamily="34" charset="0"/>
              </a:rPr>
              <a:t>			</a:t>
            </a:r>
            <a:r>
              <a:rPr lang="hu-HU" sz="2000" dirty="0" smtClean="0">
                <a:latin typeface="Arial Rounded MT Bold" pitchFamily="34" charset="0"/>
              </a:rPr>
              <a:t>        </a:t>
            </a:r>
            <a:r>
              <a:rPr lang="en-US" sz="2000" dirty="0" smtClean="0">
                <a:latin typeface="Arial Rounded MT Bold" pitchFamily="34" charset="0"/>
              </a:rPr>
              <a:t>homo </a:t>
            </a:r>
            <a:r>
              <a:rPr lang="en-US" sz="2000" dirty="0" err="1" smtClean="0">
                <a:latin typeface="Arial Rounded MT Bold" pitchFamily="34" charset="0"/>
              </a:rPr>
              <a:t>reciprocans</a:t>
            </a:r>
            <a:endParaRPr lang="en-US" sz="2000" dirty="0" smtClean="0">
              <a:latin typeface="Arial Rounded MT Bold" pitchFamily="34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 flipV="1">
            <a:off x="1142976" y="6000768"/>
            <a:ext cx="71438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0" y="6488668"/>
            <a:ext cx="146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redistribution</a:t>
            </a:r>
            <a:endParaRPr lang="en-US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785918" y="5786454"/>
            <a:ext cx="8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market</a:t>
            </a:r>
            <a:endParaRPr lang="hu-HU" dirty="0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5500694" y="5929330"/>
            <a:ext cx="71438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16200000" flipV="1">
            <a:off x="6179355" y="5965049"/>
            <a:ext cx="571504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5500694" y="6500834"/>
            <a:ext cx="12144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30"/>
          <p:cNvSpPr/>
          <p:nvPr/>
        </p:nvSpPr>
        <p:spPr>
          <a:xfrm>
            <a:off x="5786446" y="5643578"/>
            <a:ext cx="84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market</a:t>
            </a:r>
            <a:endParaRPr lang="hu-HU" dirty="0"/>
          </a:p>
        </p:txBody>
      </p:sp>
      <p:sp>
        <p:nvSpPr>
          <p:cNvPr id="32" name="Téglalap 31"/>
          <p:cNvSpPr/>
          <p:nvPr/>
        </p:nvSpPr>
        <p:spPr>
          <a:xfrm>
            <a:off x="4500562" y="6488668"/>
            <a:ext cx="146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redistribution</a:t>
            </a:r>
            <a:endParaRPr lang="en-US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572264" y="6488668"/>
            <a:ext cx="23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society/reciprocity</a:t>
            </a:r>
            <a:endParaRPr lang="en-US" dirty="0"/>
          </a:p>
        </p:txBody>
      </p:sp>
      <p:cxnSp>
        <p:nvCxnSpPr>
          <p:cNvPr id="35" name="Egyenes összekötő 34"/>
          <p:cNvCxnSpPr/>
          <p:nvPr/>
        </p:nvCxnSpPr>
        <p:spPr>
          <a:xfrm rot="5400000">
            <a:off x="1000124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0" y="264318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0" y="471488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6818299" y="0"/>
            <a:ext cx="23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Stefano</a:t>
            </a:r>
            <a:r>
              <a:rPr lang="hu-HU" dirty="0" smtClean="0"/>
              <a:t> </a:t>
            </a:r>
            <a:r>
              <a:rPr lang="hu-HU" dirty="0" err="1" smtClean="0"/>
              <a:t>Zamagni</a:t>
            </a:r>
            <a:r>
              <a:rPr lang="hu-HU" dirty="0" smtClean="0"/>
              <a:t>, 2014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844" y="142852"/>
            <a:ext cx="892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Rounded MT Bold" pitchFamily="34" charset="0"/>
              </a:rPr>
              <a:t>FINANCIAL TIMES</a:t>
            </a:r>
            <a:r>
              <a:rPr lang="hu-HU" sz="3200" dirty="0" smtClean="0">
                <a:latin typeface="Arial Rounded MT Bold" pitchFamily="34" charset="0"/>
              </a:rPr>
              <a:t>           </a:t>
            </a:r>
            <a:r>
              <a:rPr lang="en-US" sz="3200" dirty="0" smtClean="0">
                <a:latin typeface="Arial Rounded MT Bold" pitchFamily="34" charset="0"/>
              </a:rPr>
              <a:t> 2</a:t>
            </a:r>
            <a:r>
              <a:rPr lang="hu-HU" sz="3200" dirty="0" smtClean="0">
                <a:latin typeface="Arial Rounded MT Bold" pitchFamily="34" charset="0"/>
              </a:rPr>
              <a:t>3</a:t>
            </a:r>
            <a:r>
              <a:rPr lang="en-US" sz="3200" dirty="0" smtClean="0">
                <a:latin typeface="Arial Rounded MT Bold" pitchFamily="34" charset="0"/>
              </a:rPr>
              <a:t> September 2014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2810" y="928670"/>
            <a:ext cx="908594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3200" b="1" dirty="0" smtClean="0">
                <a:latin typeface="Arial Rounded MT Bold" pitchFamily="34" charset="0"/>
              </a:rPr>
              <a:t>     „</a:t>
            </a:r>
            <a:r>
              <a:rPr lang="en-US" sz="3200" b="1" dirty="0" smtClean="0">
                <a:latin typeface="Arial Rounded MT Bold" pitchFamily="34" charset="0"/>
              </a:rPr>
              <a:t>Economics faculties rethink formulas</a:t>
            </a:r>
            <a:endParaRPr lang="hu-HU" sz="3200" b="1" dirty="0" smtClean="0">
              <a:latin typeface="Arial Rounded MT Bold" pitchFamily="34" charset="0"/>
            </a:endParaRPr>
          </a:p>
          <a:p>
            <a:pPr algn="just"/>
            <a:endParaRPr lang="hu-HU" sz="2800" b="1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…Since the financial crisis, student groups have attacked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economic departments for failing to deal with the world’s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most pressing social issues, including inequality and global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warming. They have also </a:t>
            </a:r>
            <a:r>
              <a:rPr lang="en-US" sz="2400" dirty="0" err="1" smtClean="0">
                <a:latin typeface="Arial Rounded MT Bold" pitchFamily="34" charset="0"/>
              </a:rPr>
              <a:t>critici</a:t>
            </a:r>
            <a:r>
              <a:rPr lang="hu-HU" sz="2400" dirty="0" smtClean="0">
                <a:latin typeface="Arial Rounded MT Bold" pitchFamily="34" charset="0"/>
              </a:rPr>
              <a:t>s</a:t>
            </a:r>
            <a:r>
              <a:rPr lang="en-US" sz="2400" dirty="0" err="1" smtClean="0">
                <a:latin typeface="Arial Rounded MT Bold" pitchFamily="34" charset="0"/>
              </a:rPr>
              <a:t>ed</a:t>
            </a:r>
            <a:r>
              <a:rPr lang="en-US" sz="2400" dirty="0" smtClean="0">
                <a:latin typeface="Arial Rounded MT Bold" pitchFamily="34" charset="0"/>
              </a:rPr>
              <a:t> professors’ reluctance </a:t>
            </a:r>
          </a:p>
          <a:p>
            <a:pPr algn="just"/>
            <a:r>
              <a:rPr lang="en-US" sz="2400" b="1" dirty="0" smtClean="0">
                <a:latin typeface="Arial Rounded MT Bold" pitchFamily="34" charset="0"/>
              </a:rPr>
              <a:t>to teach a range of economic theories, </a:t>
            </a:r>
            <a:r>
              <a:rPr lang="en-US" sz="2400" dirty="0" smtClean="0">
                <a:latin typeface="Arial Rounded MT Bold" pitchFamily="34" charset="0"/>
              </a:rPr>
              <a:t>with courses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instead focusing on neoclassical models which they claim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do little to explain the 2008 meltdown.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…exposure to a </a:t>
            </a:r>
            <a:r>
              <a:rPr lang="en-US" sz="2400" b="1" dirty="0" smtClean="0">
                <a:latin typeface="Arial Rounded MT Bold" pitchFamily="34" charset="0"/>
              </a:rPr>
              <a:t>wider range of approaches </a:t>
            </a:r>
            <a:r>
              <a:rPr lang="en-US" sz="2400" dirty="0" smtClean="0">
                <a:latin typeface="Arial Rounded MT Bold" pitchFamily="34" charset="0"/>
              </a:rPr>
              <a:t>is necessary</a:t>
            </a:r>
            <a:endParaRPr lang="hu-HU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</a:t>
            </a:r>
            <a:r>
              <a:rPr lang="en-US" sz="2400" b="1" dirty="0" smtClean="0">
                <a:latin typeface="Arial Rounded MT Bold" pitchFamily="34" charset="0"/>
              </a:rPr>
              <a:t>more emphasis on economic history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</a:t>
            </a:r>
            <a:r>
              <a:rPr lang="en-US" sz="2400" b="1" dirty="0" smtClean="0">
                <a:latin typeface="Arial Rounded MT Bold" pitchFamily="34" charset="0"/>
              </a:rPr>
              <a:t>more pluralism in economics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</a:t>
            </a:r>
            <a:r>
              <a:rPr lang="en-US" sz="2400" b="1" dirty="0" smtClean="0">
                <a:latin typeface="Arial Rounded MT Bold" pitchFamily="34" charset="0"/>
              </a:rPr>
              <a:t>more alternative voices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…</a:t>
            </a:r>
            <a:r>
              <a:rPr lang="en-US" sz="2400" b="1" dirty="0" smtClean="0">
                <a:latin typeface="Arial Rounded MT Bold" pitchFamily="34" charset="0"/>
              </a:rPr>
              <a:t>more openness to </a:t>
            </a:r>
            <a:r>
              <a:rPr lang="en-US" sz="2400" dirty="0" smtClean="0">
                <a:latin typeface="Arial Rounded MT Bold" pitchFamily="34" charset="0"/>
              </a:rPr>
              <a:t>[methods from] </a:t>
            </a:r>
            <a:r>
              <a:rPr lang="en-US" sz="2400" b="1" dirty="0" smtClean="0">
                <a:latin typeface="Arial Rounded MT Bold" pitchFamily="34" charset="0"/>
              </a:rPr>
              <a:t>other social sciences</a:t>
            </a:r>
            <a:r>
              <a:rPr lang="en-US" sz="3200" b="1" dirty="0" smtClean="0">
                <a:latin typeface="Arial Rounded MT Bold" pitchFamily="34" charset="0"/>
              </a:rPr>
              <a:t>”</a:t>
            </a:r>
            <a:endParaRPr lang="en-US" sz="32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844" y="142852"/>
            <a:ext cx="291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Aristotle: Politics</a:t>
            </a:r>
            <a:endParaRPr lang="hu-HU" sz="2400" dirty="0" smtClean="0">
              <a:latin typeface="Arial Rounded MT Bold" pitchFamily="34" charset="0"/>
            </a:endParaRPr>
          </a:p>
          <a:p>
            <a:r>
              <a:rPr lang="hu-HU" sz="2400" dirty="0" smtClean="0">
                <a:latin typeface="Arial Rounded MT Bold" pitchFamily="34" charset="0"/>
              </a:rPr>
              <a:t>Daily – </a:t>
            </a:r>
            <a:r>
              <a:rPr lang="hu-HU" sz="2400" dirty="0" err="1" smtClean="0">
                <a:latin typeface="Arial Rounded MT Bold" pitchFamily="34" charset="0"/>
              </a:rPr>
              <a:t>Cobb</a:t>
            </a:r>
            <a:r>
              <a:rPr lang="hu-HU" sz="2400" dirty="0" smtClean="0">
                <a:latin typeface="Arial Rounded MT Bold" pitchFamily="34" charset="0"/>
              </a:rPr>
              <a:t>, 1989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4282" y="857232"/>
            <a:ext cx="5287986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isometricTopUp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 Black" pitchFamily="34" charset="0"/>
              </a:rPr>
              <a:t>OIKONOMIA</a:t>
            </a:r>
            <a:endParaRPr lang="hu-HU" sz="4800" b="1" dirty="0">
              <a:latin typeface="Arial Black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72000" y="357166"/>
            <a:ext cx="1952779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 Black" pitchFamily="34" charset="0"/>
              </a:rPr>
              <a:t>C-M-C’</a:t>
            </a:r>
            <a:endParaRPr lang="hu-HU" sz="4000" dirty="0">
              <a:latin typeface="Arial Black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214686"/>
            <a:ext cx="5850576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4800" dirty="0" smtClean="0">
                <a:latin typeface="Arial Black" pitchFamily="34" charset="0"/>
              </a:rPr>
              <a:t>CHREMATISTICS</a:t>
            </a:r>
            <a:endParaRPr lang="hu-HU" sz="4800" dirty="0"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29190" y="4214818"/>
            <a:ext cx="1467068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Arial Black" pitchFamily="34" charset="0"/>
              </a:rPr>
              <a:t>M-M’</a:t>
            </a:r>
            <a:endParaRPr lang="hu-HU" sz="4000" b="1" dirty="0">
              <a:latin typeface="Arial Black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4282" y="5500702"/>
            <a:ext cx="6590971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Arial Black" pitchFamily="34" charset="0"/>
              </a:rPr>
              <a:t>MONTI DI PIETA   M-M’(C)</a:t>
            </a:r>
            <a:endParaRPr lang="hu-HU" sz="3600" dirty="0">
              <a:latin typeface="Arial Black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2844" y="4929198"/>
            <a:ext cx="384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Franciscans, XV.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century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1026" name="Picture 2" descr="http://www.rajzokvilaga.hu/kepek/e/epuletek/nagy/epulete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3036441"/>
          </a:xfrm>
          <a:prstGeom prst="rect">
            <a:avLst/>
          </a:prstGeom>
          <a:noFill/>
        </p:spPr>
      </p:pic>
      <p:pic>
        <p:nvPicPr>
          <p:cNvPr id="1028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71942"/>
            <a:ext cx="500066" cy="503080"/>
          </a:xfrm>
          <a:prstGeom prst="rect">
            <a:avLst/>
          </a:prstGeom>
          <a:noFill/>
        </p:spPr>
      </p:pic>
      <p:pic>
        <p:nvPicPr>
          <p:cNvPr id="11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857628"/>
            <a:ext cx="928694" cy="934289"/>
          </a:xfrm>
          <a:prstGeom prst="rect">
            <a:avLst/>
          </a:prstGeom>
          <a:noFill/>
        </p:spPr>
      </p:pic>
      <p:pic>
        <p:nvPicPr>
          <p:cNvPr id="12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643314"/>
            <a:ext cx="1285884" cy="1293630"/>
          </a:xfrm>
          <a:prstGeom prst="rect">
            <a:avLst/>
          </a:prstGeom>
          <a:noFill/>
        </p:spPr>
      </p:pic>
      <p:pic>
        <p:nvPicPr>
          <p:cNvPr id="13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429000"/>
            <a:ext cx="1570780" cy="1580243"/>
          </a:xfrm>
          <a:prstGeom prst="rect">
            <a:avLst/>
          </a:prstGeom>
          <a:noFill/>
        </p:spPr>
      </p:pic>
      <p:pic>
        <p:nvPicPr>
          <p:cNvPr id="14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3602" y="3286124"/>
            <a:ext cx="1470398" cy="1857388"/>
          </a:xfrm>
          <a:prstGeom prst="rect">
            <a:avLst/>
          </a:prstGeom>
          <a:noFill/>
        </p:spPr>
      </p:pic>
      <p:pic>
        <p:nvPicPr>
          <p:cNvPr id="1032" name="Picture 8" descr="http://image.hotdog.hu/user/JUDYTH59/blog/ehes-szegeny-emb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319" y="5429264"/>
            <a:ext cx="1641143" cy="1214446"/>
          </a:xfrm>
          <a:prstGeom prst="rect">
            <a:avLst/>
          </a:prstGeom>
          <a:noFill/>
        </p:spPr>
      </p:pic>
      <p:pic>
        <p:nvPicPr>
          <p:cNvPr id="1034" name="Picture 10" descr="http://images-00.delcampe-static.net/img_large/auction/000/199/866/839_001.jpg?v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6000768"/>
            <a:ext cx="1000132" cy="578353"/>
          </a:xfrm>
          <a:prstGeom prst="rect">
            <a:avLst/>
          </a:prstGeom>
          <a:noFill/>
        </p:spPr>
      </p:pic>
      <p:pic>
        <p:nvPicPr>
          <p:cNvPr id="17" name="Picture 4" descr="http://image.hotdog.hu/user/farm/magazin/mire_jo_egy_hitelkozvetito-00000116-erm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3071810"/>
            <a:ext cx="1142976" cy="229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285852" y="1428736"/>
            <a:ext cx="5715040" cy="457200"/>
            <a:chOff x="2205" y="8123"/>
            <a:chExt cx="7200" cy="720"/>
          </a:xfrm>
        </p:grpSpPr>
        <p:sp>
          <p:nvSpPr>
            <p:cNvPr id="20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205" y="8123"/>
              <a:ext cx="7200" cy="7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8303"/>
              <a:ext cx="878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8351" y="8303"/>
              <a:ext cx="878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3259" y="8483"/>
              <a:ext cx="5092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6" name="Group 8"/>
          <p:cNvGrpSpPr>
            <a:grpSpLocks noChangeAspect="1"/>
          </p:cNvGrpSpPr>
          <p:nvPr/>
        </p:nvGrpSpPr>
        <p:grpSpPr bwMode="auto">
          <a:xfrm>
            <a:off x="1428728" y="2214554"/>
            <a:ext cx="4686300" cy="342900"/>
            <a:chOff x="2205" y="8843"/>
            <a:chExt cx="7200" cy="540"/>
          </a:xfrm>
        </p:grpSpPr>
        <p:sp>
          <p:nvSpPr>
            <p:cNvPr id="206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05" y="8843"/>
              <a:ext cx="7200" cy="5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2732" y="8843"/>
              <a:ext cx="0" cy="5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2381" y="8843"/>
              <a:ext cx="702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2381" y="8843"/>
              <a:ext cx="702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063" name="Group 15"/>
          <p:cNvGrpSpPr>
            <a:grpSpLocks noChangeAspect="1"/>
          </p:cNvGrpSpPr>
          <p:nvPr/>
        </p:nvGrpSpPr>
        <p:grpSpPr bwMode="auto">
          <a:xfrm>
            <a:off x="1071538" y="4143380"/>
            <a:ext cx="6072230" cy="457200"/>
            <a:chOff x="2205" y="9563"/>
            <a:chExt cx="7200" cy="720"/>
          </a:xfrm>
        </p:grpSpPr>
        <p:sp>
          <p:nvSpPr>
            <p:cNvPr id="207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205" y="9563"/>
              <a:ext cx="7200" cy="7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556" y="9743"/>
              <a:ext cx="703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3610" y="9743"/>
              <a:ext cx="70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5717" y="9743"/>
              <a:ext cx="70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6946" y="9743"/>
              <a:ext cx="704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8351" y="9743"/>
              <a:ext cx="878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7" name="AutoShape 19"/>
            <p:cNvSpPr>
              <a:spLocks noChangeShapeType="1"/>
            </p:cNvSpPr>
            <p:nvPr/>
          </p:nvSpPr>
          <p:spPr bwMode="auto">
            <a:xfrm>
              <a:off x="3259" y="9923"/>
              <a:ext cx="351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6" name="AutoShape 18"/>
            <p:cNvSpPr>
              <a:spLocks noChangeShapeType="1"/>
            </p:cNvSpPr>
            <p:nvPr/>
          </p:nvSpPr>
          <p:spPr bwMode="auto">
            <a:xfrm>
              <a:off x="6419" y="9923"/>
              <a:ext cx="52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5" name="AutoShape 17"/>
            <p:cNvSpPr>
              <a:spLocks noChangeShapeType="1"/>
            </p:cNvSpPr>
            <p:nvPr/>
          </p:nvSpPr>
          <p:spPr bwMode="auto">
            <a:xfrm>
              <a:off x="7649" y="9922"/>
              <a:ext cx="702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4" name="AutoShape 16"/>
            <p:cNvSpPr>
              <a:spLocks noChangeShapeType="1"/>
            </p:cNvSpPr>
            <p:nvPr/>
          </p:nvSpPr>
          <p:spPr bwMode="auto">
            <a:xfrm>
              <a:off x="4312" y="9923"/>
              <a:ext cx="1405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9" name="Szövegdoboz 28"/>
          <p:cNvSpPr txBox="1"/>
          <p:nvPr/>
        </p:nvSpPr>
        <p:spPr>
          <a:xfrm>
            <a:off x="142844" y="285728"/>
            <a:ext cx="5204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Moral value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hu</a:t>
            </a:r>
            <a:r>
              <a:rPr lang="hu-HU" sz="2800" dirty="0" smtClean="0">
                <a:latin typeface="Arial Rounded MT Bold" pitchFamily="34" charset="0"/>
              </a:rPr>
              <a:t>ma</a:t>
            </a:r>
            <a:r>
              <a:rPr lang="en-US" sz="2800" dirty="0" smtClean="0">
                <a:latin typeface="Arial Rounded MT Bold" pitchFamily="34" charset="0"/>
              </a:rPr>
              <a:t>n act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428728" y="1000108"/>
            <a:ext cx="417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Consequencialism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Chre</a:t>
            </a:r>
            <a:r>
              <a:rPr lang="hu-HU" sz="2000" i="1" dirty="0" smtClean="0"/>
              <a:t>ma</a:t>
            </a:r>
            <a:r>
              <a:rPr lang="en-US" sz="2000" i="1" dirty="0" err="1" smtClean="0"/>
              <a:t>tistics</a:t>
            </a:r>
            <a:r>
              <a:rPr lang="en-US" sz="2000" i="1" dirty="0" smtClean="0"/>
              <a:t>), Mill</a:t>
            </a:r>
            <a:endParaRPr lang="en-US" sz="2000" i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357290" y="1857364"/>
            <a:ext cx="1406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Intention (will)</a:t>
            </a:r>
            <a:endParaRPr lang="en-US" sz="1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072066" y="1928802"/>
            <a:ext cx="207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(goal)=result, outcome</a:t>
            </a:r>
            <a:endParaRPr lang="en-US" sz="16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285852" y="2643182"/>
            <a:ext cx="352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Reason /motivation = „sentiment”, WHY</a:t>
            </a:r>
            <a:endParaRPr lang="en-US" sz="16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428728" y="3714752"/>
            <a:ext cx="431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Thomism (</a:t>
            </a:r>
            <a:r>
              <a:rPr lang="en-US" sz="2000" i="1" dirty="0" err="1" smtClean="0"/>
              <a:t>Oikonomia</a:t>
            </a:r>
            <a:r>
              <a:rPr lang="en-US" sz="2000" i="1" dirty="0" smtClean="0"/>
              <a:t>), Thomas Aquinas</a:t>
            </a:r>
            <a:endParaRPr lang="en-US" sz="2000" i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00034" y="4572008"/>
            <a:ext cx="720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Intention (will)</a:t>
            </a:r>
            <a:r>
              <a:rPr lang="hu-HU" sz="1600" dirty="0" smtClean="0"/>
              <a:t>;</a:t>
            </a:r>
            <a:r>
              <a:rPr lang="en-US" sz="1600" dirty="0" smtClean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reason (motivation)</a:t>
            </a:r>
            <a:r>
              <a:rPr lang="hu-HU" sz="1600" dirty="0" smtClean="0"/>
              <a:t>;</a:t>
            </a:r>
            <a:r>
              <a:rPr lang="en-US" sz="1600" dirty="0" smtClean="0"/>
              <a:t>   </a:t>
            </a:r>
            <a:r>
              <a:rPr lang="hu-HU" sz="1600" dirty="0" smtClean="0"/>
              <a:t>   </a:t>
            </a:r>
            <a:r>
              <a:rPr lang="en-US" sz="1600" dirty="0" smtClean="0"/>
              <a:t>object</a:t>
            </a:r>
            <a:r>
              <a:rPr lang="hu-HU" sz="1600" dirty="0" smtClean="0"/>
              <a:t>;</a:t>
            </a:r>
            <a:r>
              <a:rPr lang="en-US" sz="1600" dirty="0" smtClean="0"/>
              <a:t>     circumstances</a:t>
            </a:r>
            <a:r>
              <a:rPr lang="hu-HU" sz="1600" dirty="0" smtClean="0"/>
              <a:t>;</a:t>
            </a:r>
            <a:r>
              <a:rPr lang="en-US" sz="1600" dirty="0" smtClean="0"/>
              <a:t>   concrete goal</a:t>
            </a:r>
            <a:endParaRPr lang="en-US" sz="16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509578" y="4143380"/>
            <a:ext cx="163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 Rounded MT Bold" pitchFamily="34" charset="0"/>
              </a:rPr>
              <a:t>Fair trade</a:t>
            </a:r>
            <a:endParaRPr lang="hu-HU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1389</Words>
  <Application>Microsoft Office PowerPoint</Application>
  <PresentationFormat>Diavetítés a képernyőre (4:3 oldalarány)</PresentationFormat>
  <Paragraphs>311</Paragraphs>
  <Slides>24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6" baseType="lpstr">
      <vt:lpstr>Office-téma</vt:lpstr>
      <vt:lpstr>Klip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162</cp:revision>
  <dcterms:created xsi:type="dcterms:W3CDTF">2014-11-22T14:45:06Z</dcterms:created>
  <dcterms:modified xsi:type="dcterms:W3CDTF">2014-12-01T15:56:45Z</dcterms:modified>
</cp:coreProperties>
</file>